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14"/>
  </p:notesMasterIdLst>
  <p:handoutMasterIdLst>
    <p:handoutMasterId r:id="rId15"/>
  </p:handoutMasterIdLst>
  <p:sldIdLst>
    <p:sldId id="564" r:id="rId5"/>
    <p:sldId id="554" r:id="rId6"/>
    <p:sldId id="563" r:id="rId7"/>
    <p:sldId id="569" r:id="rId8"/>
    <p:sldId id="566" r:id="rId9"/>
    <p:sldId id="570" r:id="rId10"/>
    <p:sldId id="571" r:id="rId11"/>
    <p:sldId id="567" r:id="rId12"/>
    <p:sldId id="565" r:id="rId13"/>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26" userDrawn="1">
          <p15:clr>
            <a:srgbClr val="A4A3A4"/>
          </p15:clr>
        </p15:guide>
        <p15:guide id="3" orient="horz" pos="1979" userDrawn="1">
          <p15:clr>
            <a:srgbClr val="A4A3A4"/>
          </p15:clr>
        </p15:guide>
        <p15:guide id="4" pos="303" userDrawn="1">
          <p15:clr>
            <a:srgbClr val="A4A3A4"/>
          </p15:clr>
        </p15:guide>
        <p15:guide id="5" pos="7334"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2D1"/>
    <a:srgbClr val="C9DBF8"/>
    <a:srgbClr val="AB218E"/>
    <a:srgbClr val="FF66FF"/>
    <a:srgbClr val="A22590"/>
    <a:srgbClr val="1A9898"/>
    <a:srgbClr val="5A7A94"/>
    <a:srgbClr val="7F7F7F"/>
    <a:srgbClr val="BB0000"/>
    <a:srgbClr val="2B7D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70" autoAdjust="0"/>
    <p:restoredTop sz="92779" autoAdjust="0"/>
  </p:normalViewPr>
  <p:slideViewPr>
    <p:cSldViewPr showGuides="1">
      <p:cViewPr>
        <p:scale>
          <a:sx n="130" d="100"/>
          <a:sy n="130" d="100"/>
        </p:scale>
        <p:origin x="704" y="600"/>
      </p:cViewPr>
      <p:guideLst>
        <p:guide pos="3841"/>
        <p:guide orient="horz" pos="1026"/>
        <p:guide orient="horz" pos="1979"/>
        <p:guide pos="303"/>
        <p:guide pos="7334"/>
        <p:guide orient="horz" pos="30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4" d="100"/>
        <a:sy n="104" d="100"/>
      </p:scale>
      <p:origin x="0" y="0"/>
    </p:cViewPr>
  </p:sorterViewPr>
  <p:notesViewPr>
    <p:cSldViewPr showGuides="1">
      <p:cViewPr varScale="1">
        <p:scale>
          <a:sx n="73" d="100"/>
          <a:sy n="73" d="100"/>
        </p:scale>
        <p:origin x="291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158453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buFontTx/>
              <a:buChar char="-"/>
            </a:pPr>
            <a:endParaRPr lang="es-PE" dirty="0"/>
          </a:p>
        </p:txBody>
      </p:sp>
      <p:sp>
        <p:nvSpPr>
          <p:cNvPr id="4" name="Marcador de número de diapositiva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158484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38864252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 or illustration scene art</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3"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21273264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2504941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72766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2680594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9327859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bg>
      <p:bgRef idx="1001">
        <a:schemeClr val="bg1"/>
      </p:bgRef>
    </p:bg>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title image or illustration scene art</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3"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635019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1901049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4139791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p>
        </p:txBody>
      </p:sp>
      <p:pic>
        <p:nvPicPr>
          <p:cNvPr id="11"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en-US" sz="1100" kern="1200" noProof="0" dirty="0">
                <a:solidFill>
                  <a:schemeClr val="tx1"/>
                </a:solidFill>
                <a:effectLst/>
                <a:latin typeface="Arial"/>
                <a:ea typeface="+mn-ea"/>
                <a:cs typeface="+mn-cs"/>
              </a:rPr>
              <a:t>Weitergabe und Vervielfältigung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Teilen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daraus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welchem</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Zweck</a:t>
            </a:r>
            <a:r>
              <a:rPr lang="en-US" sz="1100" kern="1200" noProof="0" dirty="0">
                <a:solidFill>
                  <a:schemeClr val="tx1"/>
                </a:solidFill>
                <a:effectLst/>
                <a:latin typeface="Arial"/>
                <a:ea typeface="+mn-ea"/>
                <a:cs typeface="+mn-cs"/>
              </a:rPr>
              <a:t> und in </a:t>
            </a:r>
            <a:r>
              <a:rPr lang="en-US" sz="1100" kern="1200" noProof="0" dirty="0" err="1">
                <a:solidFill>
                  <a:schemeClr val="tx1"/>
                </a:solidFill>
                <a:effectLst/>
                <a:latin typeface="Arial"/>
                <a:ea typeface="+mn-ea"/>
                <a:cs typeface="+mn-cs"/>
              </a:rPr>
              <a:t>welcher</a:t>
            </a:r>
            <a:r>
              <a:rPr lang="en-US" sz="1100" kern="1200" noProof="0" dirty="0">
                <a:solidFill>
                  <a:schemeClr val="tx1"/>
                </a:solidFill>
                <a:effectLst/>
                <a:latin typeface="Arial"/>
                <a:ea typeface="+mn-ea"/>
                <a:cs typeface="+mn-cs"/>
              </a:rPr>
              <a:t> Form </a:t>
            </a:r>
            <a:r>
              <a:rPr lang="en-US" sz="1100" kern="1200" noProof="0" dirty="0" err="1">
                <a:solidFill>
                  <a:schemeClr val="tx1"/>
                </a:solidFill>
                <a:effectLst/>
                <a:latin typeface="Arial"/>
                <a:ea typeface="+mn-ea"/>
                <a:cs typeface="+mn-cs"/>
              </a:rPr>
              <a:t>auch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immer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ausdrückliche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schriftliche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Genehmigung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durch</a:t>
            </a:r>
            <a:r>
              <a:rPr lang="en-US" sz="1100" kern="1200" noProof="0" dirty="0">
                <a:solidFill>
                  <a:schemeClr val="tx1"/>
                </a:solidFill>
                <a:effectLst/>
                <a:latin typeface="Arial"/>
                <a:ea typeface="+mn-ea"/>
                <a:cs typeface="+mn-cs"/>
              </a:rPr>
              <a:t>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nicht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gestattet</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vorherige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Ankündigung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geändert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Die von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Vertriebsfirmen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angebotenen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Softwareprodukte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Softwarekomponenten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Softwarehersteller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länderspezifische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Unterschiede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aufweisen</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Die </a:t>
            </a:r>
            <a:r>
              <a:rPr lang="en-US" sz="1100" kern="1200" noProof="0" dirty="0" err="1">
                <a:solidFill>
                  <a:schemeClr val="tx1"/>
                </a:solidFill>
                <a:effectLst/>
                <a:latin typeface="Arial"/>
                <a:ea typeface="+mn-ea"/>
                <a:cs typeface="+mn-cs"/>
              </a:rPr>
              <a:t>vorliegenden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Unterlagen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von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einem</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bereitgestellt</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ausschließlich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Informationszwecken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keinerlei</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Haftung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Gewährleistung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für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Fehler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Unvollständigkeiten</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steht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lediglich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für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nach</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Maßgabe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die in der </a:t>
            </a:r>
            <a:r>
              <a:rPr lang="en-US" sz="1100" kern="1200" noProof="0" dirty="0" err="1">
                <a:solidFill>
                  <a:schemeClr val="tx1"/>
                </a:solidFill>
                <a:effectLst/>
                <a:latin typeface="Arial"/>
                <a:ea typeface="+mn-ea"/>
                <a:cs typeface="+mn-cs"/>
              </a:rPr>
              <a:t>Vereinbarung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jeweiligen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ausdrücklich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geregelt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ist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hierin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ist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als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zusätzliche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Garantie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interpretieren</a:t>
            </a:r>
            <a:r>
              <a:rPr lang="en-US" sz="1100" kern="1200" noProof="0" dirty="0">
                <a:solidFill>
                  <a:schemeClr val="tx1"/>
                </a:solidFill>
                <a:effectLst/>
                <a:latin typeface="Arial"/>
                <a:ea typeface="+mn-ea"/>
                <a:cs typeface="+mn-cs"/>
              </a:rPr>
              <a:t>. </a:t>
            </a:r>
          </a:p>
          <a:p>
            <a:pPr>
              <a:spcBef>
                <a:spcPts val="1200"/>
              </a:spcBef>
            </a:pPr>
            <a:r>
              <a:rPr lang="en-US" sz="1100" kern="1200" noProof="0" dirty="0" err="1">
                <a:solidFill>
                  <a:schemeClr val="tx1"/>
                </a:solidFill>
                <a:effectLst/>
                <a:latin typeface="Arial"/>
                <a:ea typeface="+mn-ea"/>
                <a:cs typeface="+mn-cs"/>
              </a:rPr>
              <a:t>Insbesondere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keiner</a:t>
            </a:r>
            <a:r>
              <a:rPr lang="en-US" sz="1100" kern="1200" noProof="0" dirty="0">
                <a:solidFill>
                  <a:schemeClr val="tx1"/>
                </a:solidFill>
                <a:effectLst/>
                <a:latin typeface="Arial"/>
                <a:ea typeface="+mn-ea"/>
                <a:cs typeface="+mn-cs"/>
              </a:rPr>
              <a:t> Weise </a:t>
            </a:r>
            <a:r>
              <a:rPr lang="en-US" sz="1100" kern="1200" noProof="0" dirty="0" err="1">
                <a:solidFill>
                  <a:schemeClr val="tx1"/>
                </a:solidFill>
                <a:effectLst/>
                <a:latin typeface="Arial"/>
                <a:ea typeface="+mn-ea"/>
                <a:cs typeface="+mn-cs"/>
              </a:rPr>
              <a:t>verpflichtet</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zugehörigen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Präsentation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dargestellte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Geschäftsabläufe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verfolgen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hierin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wiedergegebene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Funktionen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entwickeln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veröffentlichen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zugehörige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Präsentation</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Strategie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etwaige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künftige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Entwicklungen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Plattformen</a:t>
            </a:r>
            <a:r>
              <a:rPr lang="en-US" sz="1100" kern="1200" noProof="0" dirty="0">
                <a:solidFill>
                  <a:schemeClr val="tx1"/>
                </a:solidFill>
                <a:effectLst/>
                <a:latin typeface="Arial"/>
                <a:ea typeface="+mn-ea"/>
                <a:cs typeface="+mn-cs"/>
              </a:rPr>
              <a:t>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von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jederzeit</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Angabe</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Gründen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unangekündigt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geändert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Die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stellen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Zusage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Versprechen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rechtliche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Verpflichtung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Lieferung</a:t>
            </a:r>
            <a:r>
              <a:rPr lang="en-US" sz="1100" kern="1200" noProof="0" dirty="0">
                <a:solidFill>
                  <a:schemeClr val="tx1"/>
                </a:solidFill>
                <a:effectLst/>
                <a:latin typeface="Arial"/>
                <a:ea typeface="+mn-ea"/>
                <a:cs typeface="+mn-cs"/>
              </a:rPr>
              <a:t> von Material, Code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Funktionen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Sämtliche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vorausschauenden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unterliegen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unterschiedlichen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Risiken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Unsicherheiten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durch</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die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tatsächlichen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Ergebnisse</a:t>
            </a:r>
            <a:r>
              <a:rPr lang="en-US" sz="1100" kern="1200" noProof="0" dirty="0">
                <a:solidFill>
                  <a:schemeClr val="tx1"/>
                </a:solidFill>
                <a:effectLst/>
                <a:latin typeface="Arial"/>
                <a:ea typeface="+mn-ea"/>
                <a:cs typeface="+mn-cs"/>
              </a:rPr>
              <a:t> von den </a:t>
            </a:r>
            <a:r>
              <a:rPr lang="en-US" sz="1100" kern="1200" noProof="0" dirty="0" err="1">
                <a:solidFill>
                  <a:schemeClr val="tx1"/>
                </a:solidFill>
                <a:effectLst/>
                <a:latin typeface="Arial"/>
                <a:ea typeface="+mn-ea"/>
                <a:cs typeface="+mn-cs"/>
              </a:rPr>
              <a:t>Erwartungen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abweichen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Dem </a:t>
            </a:r>
            <a:r>
              <a:rPr lang="en-US" sz="1100" kern="1200" noProof="0" dirty="0" err="1">
                <a:solidFill>
                  <a:schemeClr val="tx1"/>
                </a:solidFill>
                <a:effectLst/>
                <a:latin typeface="Arial"/>
                <a:ea typeface="+mn-ea"/>
                <a:cs typeface="+mn-cs"/>
              </a:rPr>
              <a:t>Leser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wird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empfohlen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vorausschauenden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übertriebenes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Vertrauen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schenken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sich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bei</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Kaufentscheidungen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nicht</a:t>
            </a:r>
            <a:r>
              <a:rPr lang="en-US" sz="1100" kern="1200" noProof="0" dirty="0">
                <a:solidFill>
                  <a:schemeClr val="tx1"/>
                </a:solidFill>
                <a:effectLst/>
                <a:latin typeface="Arial"/>
                <a:ea typeface="+mn-ea"/>
                <a:cs typeface="+mn-cs"/>
              </a:rPr>
              <a:t> auf </a:t>
            </a:r>
            <a:r>
              <a:rPr lang="en-US" sz="1100" kern="1200" noProof="0" dirty="0" err="1">
                <a:solidFill>
                  <a:schemeClr val="tx1"/>
                </a:solidFill>
                <a:effectLst/>
                <a:latin typeface="Arial"/>
                <a:ea typeface="+mn-ea"/>
                <a:cs typeface="+mn-cs"/>
              </a:rPr>
              <a:t>sie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stützen</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SAP und </a:t>
            </a:r>
            <a:r>
              <a:rPr lang="en-US" sz="1100" kern="1200" noProof="0" dirty="0" err="1">
                <a:solidFill>
                  <a:schemeClr val="tx1"/>
                </a:solidFill>
                <a:effectLst/>
                <a:latin typeface="Arial"/>
                <a:ea typeface="+mn-ea"/>
                <a:cs typeface="+mn-cs"/>
              </a:rPr>
              <a:t>andere</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diesem</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Dokument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erwähnte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von SAP </a:t>
            </a:r>
            <a:r>
              <a:rPr lang="en-US" sz="1100" kern="1200" noProof="0" dirty="0" err="1">
                <a:solidFill>
                  <a:schemeClr val="tx1"/>
                </a:solidFill>
                <a:effectLst/>
                <a:latin typeface="Arial"/>
                <a:ea typeface="+mn-ea"/>
                <a:cs typeface="+mn-cs"/>
              </a:rPr>
              <a:t>sowie</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dazugehörigen</a:t>
            </a:r>
            <a:r>
              <a:rPr lang="en-US" sz="1100" kern="1200" noProof="0" dirty="0">
                <a:solidFill>
                  <a:schemeClr val="tx1"/>
                </a:solidFill>
                <a:effectLst/>
                <a:latin typeface="Arial"/>
                <a:ea typeface="+mn-ea"/>
                <a:cs typeface="+mn-cs"/>
              </a:rPr>
              <a:t> Logos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eingetragene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der SAP SE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einem</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in Deutschland und </a:t>
            </a:r>
            <a:r>
              <a:rPr lang="en-US" sz="1100" kern="1200" noProof="0" dirty="0" err="1">
                <a:solidFill>
                  <a:schemeClr val="tx1"/>
                </a:solidFill>
                <a:effectLst/>
                <a:latin typeface="Arial"/>
                <a:ea typeface="+mn-ea"/>
                <a:cs typeface="+mn-cs"/>
              </a:rPr>
              <a:t>verschiedenen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Ländern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weltweit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Alle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Namen</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Produkten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jeweiligen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Firmen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err="1">
                <a:solidFill>
                  <a:schemeClr val="tx1"/>
                </a:solidFill>
                <a:effectLst/>
                <a:latin typeface="Arial"/>
                <a:ea typeface="+mn-ea"/>
                <a:cs typeface="+mn-cs"/>
              </a:rPr>
              <a:t>Zusätzliche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Vermerke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finden</a:t>
            </a:r>
            <a:r>
              <a:rPr lang="en-US" sz="1100" kern="1200" noProof="0" dirty="0">
                <a:solidFill>
                  <a:schemeClr val="tx1"/>
                </a:solidFill>
                <a:effectLst/>
                <a:latin typeface="Arial"/>
                <a:ea typeface="+mn-ea"/>
                <a:cs typeface="+mn-cs"/>
              </a:rPr>
              <a:t> Sie auf der </a:t>
            </a:r>
            <a:r>
              <a:rPr lang="en-US" sz="1100" kern="1200" noProof="0" dirty="0" err="1">
                <a:solidFill>
                  <a:schemeClr val="tx1"/>
                </a:solidFill>
                <a:effectLst/>
                <a:latin typeface="Arial"/>
                <a:ea typeface="+mn-ea"/>
                <a:cs typeface="+mn-cs"/>
              </a:rPr>
              <a:t>Seite</a:t>
            </a:r>
            <a:r>
              <a:rPr lang="en-US" sz="1100" kern="1200" noProof="0" dirty="0">
                <a:solidFill>
                  <a:schemeClr val="tx1"/>
                </a:solidFill>
                <a:effectLst/>
                <a:latin typeface="Arial"/>
                <a:ea typeface="+mn-ea"/>
                <a:cs typeface="+mn-cs"/>
              </a:rPr>
              <a:t> </a:t>
            </a:r>
            <a:r>
              <a:rPr lang="en-US" sz="1100" kern="1200" noProof="0" dirty="0">
                <a:solidFill>
                  <a:schemeClr val="tx1"/>
                </a:solidFill>
                <a:effectLst/>
                <a:latin typeface="Arial"/>
                <a:ea typeface="+mn-ea"/>
                <a:cs typeface="+mn-cs"/>
                <a:hlinkClick r:id="rId2"/>
              </a:rPr>
              <a:t>http://www.sap.com/corporate-de/legal/copyright/index.epx</a:t>
            </a:r>
            <a:endParaRPr lang="en-US"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a:t>
            </a:r>
            <a:r>
              <a:rPr lang="en-US" sz="2400" b="0" noProof="0" dirty="0" err="1"/>
              <a:t>oder</a:t>
            </a:r>
            <a:r>
              <a:rPr lang="en-US" sz="2400" b="0" noProof="0" dirty="0"/>
              <a:t> </a:t>
            </a:r>
            <a:r>
              <a:rPr lang="en-US" sz="2400" b="0" noProof="0" dirty="0" err="1"/>
              <a:t>ein</a:t>
            </a:r>
            <a:r>
              <a:rPr lang="en-US" sz="2400" b="0" noProof="0" dirty="0"/>
              <a:t> SAP-</a:t>
            </a:r>
            <a:r>
              <a:rPr lang="en-US" sz="2400" b="0" noProof="0" dirty="0" err="1"/>
              <a:t>Konzernunternehmen</a:t>
            </a:r>
            <a:r>
              <a:rPr lang="en-US" sz="2400" b="0" noProof="0" dirty="0"/>
              <a:t>. </a:t>
            </a:r>
            <a:r>
              <a:rPr lang="en-US" sz="2400" b="0" noProof="0" dirty="0" err="1"/>
              <a:t>Alle</a:t>
            </a:r>
            <a:r>
              <a:rPr lang="en-US" sz="2400" b="0" noProof="0" dirty="0"/>
              <a:t> </a:t>
            </a:r>
            <a:r>
              <a:rPr lang="en-US" sz="2400" b="0" noProof="0" dirty="0" err="1"/>
              <a:t>Rechte</a:t>
            </a:r>
            <a:r>
              <a:rPr lang="en-US" sz="2400" b="0" noProof="0" dirty="0"/>
              <a:t> </a:t>
            </a:r>
            <a:r>
              <a:rPr lang="en-US" sz="2400" b="0" noProof="0" dirty="0" err="1"/>
              <a:t>vorbehalten</a:t>
            </a:r>
            <a:r>
              <a:rPr lang="en-US" sz="2400" b="0" noProof="0" dirty="0"/>
              <a:t>.</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9"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hasCustomPrompt="1"/>
          </p:nvPr>
        </p:nvSpPr>
        <p:spPr>
          <a:xfrm>
            <a:off x="6954855" y="963000"/>
            <a:ext cx="4932000" cy="4932000"/>
          </a:xfrm>
        </p:spPr>
        <p:txBody>
          <a:bodyPr/>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l" defTabSz="1088558" rtl="0" eaLnBrk="1" fontAlgn="auto" latinLnBrk="0" hangingPunct="1">
              <a:lnSpc>
                <a:spcPct val="100000"/>
              </a:lnSpc>
              <a:spcBef>
                <a:spcPts val="1800"/>
              </a:spcBef>
              <a:spcAft>
                <a:spcPts val="0"/>
              </a:spcAft>
              <a:buClr>
                <a:schemeClr val="accent1"/>
              </a:buClr>
              <a:buSzPct val="80000"/>
              <a:buFontTx/>
              <a:buNone/>
              <a:tabLst/>
              <a:defRPr/>
            </a:pPr>
            <a:r>
              <a:rPr lang="en-US" dirty="0"/>
              <a:t>Click to insert pictogram</a:t>
            </a:r>
          </a:p>
          <a:p>
            <a:endParaRPr lang="en-US" dirty="0"/>
          </a:p>
        </p:txBody>
      </p:sp>
      <p:pic>
        <p:nvPicPr>
          <p:cNvPr id="17"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r>
              <a:rPr lang="en-US" dirty="0"/>
              <a:t>Click to insert image or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0816130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3217322"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
        <p:nvSpPr>
          <p:cNvPr id="17" name="Classification"/>
          <p:cNvSpPr txBox="1"/>
          <p:nvPr userDrawn="1"/>
        </p:nvSpPr>
        <p:spPr bwMode="black">
          <a:xfrm>
            <a:off x="5217244" y="6559834"/>
            <a:ext cx="6222857"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The SAP Cloud Platform Diagrams, Design Elements &amp; Icons may be used to create own solution diagrams for SAP Cloud Platform solution scenarios, see </a:t>
            </a:r>
            <a:r>
              <a:rPr kumimoji="0" lang="en-US" sz="600" b="0" i="0" u="none" kern="0" baseline="0" dirty="0">
                <a:solidFill>
                  <a:schemeClr val="tx1"/>
                </a:solidFill>
                <a:latin typeface="Arial"/>
                <a:ea typeface="Arial Unicode MS"/>
                <a:cs typeface="Arial Unicode MS" pitchFamily="34" charset="-128"/>
                <a:sym typeface="Arial"/>
                <a:hlinkClick r:id="" action="ppaction://noaction"/>
              </a:rPr>
              <a:t>terms of use document …</a:t>
            </a:r>
            <a:endParaRPr kumimoji="0" lang="en-US" sz="600" b="0" i="0" u="none" kern="0" baseline="0" dirty="0">
              <a:solidFill>
                <a:schemeClr val="tx1"/>
              </a:solidFill>
              <a:latin typeface="Arial"/>
              <a:ea typeface="Arial Unicode MS"/>
              <a:cs typeface="Arial Unicode MS" pitchFamily="34" charset="-128"/>
              <a:sym typeface="Arial"/>
            </a:endParaRP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8" r:id="rId9"/>
    <p:sldLayoutId id="2147483774" r:id="rId10"/>
    <p:sldLayoutId id="2147483777" r:id="rId11"/>
    <p:sldLayoutId id="2147483745" r:id="rId12"/>
    <p:sldLayoutId id="2147483760" r:id="rId13"/>
    <p:sldLayoutId id="2147483768" r:id="rId14"/>
    <p:sldLayoutId id="2147483769" r:id="rId15"/>
    <p:sldLayoutId id="2147483770" r:id="rId16"/>
    <p:sldLayoutId id="2147483744" r:id="rId17"/>
    <p:sldLayoutId id="2147483757" r:id="rId18"/>
    <p:sldLayoutId id="2147483748" r:id="rId19"/>
    <p:sldLayoutId id="2147483762" r:id="rId20"/>
    <p:sldLayoutId id="2147483771" r:id="rId21"/>
    <p:sldLayoutId id="2147483763" r:id="rId22"/>
    <p:sldLayoutId id="2147483751" r:id="rId23"/>
    <p:sldLayoutId id="2147483753" r:id="rId24"/>
    <p:sldLayoutId id="2147483756" r:id="rId25"/>
    <p:sldLayoutId id="2147483740" r:id="rId26"/>
    <p:sldLayoutId id="2147483754" r:id="rId27"/>
    <p:sldLayoutId id="2147483755" r:id="rId28"/>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9.png"/><Relationship Id="rId11" Type="http://schemas.openxmlformats.org/officeDocument/2006/relationships/image" Target="../media/image3.png"/><Relationship Id="rId5" Type="http://schemas.openxmlformats.org/officeDocument/2006/relationships/image" Target="../media/image8.svg"/><Relationship Id="rId10" Type="http://schemas.openxmlformats.org/officeDocument/2006/relationships/image" Target="../media/image4.png"/><Relationship Id="rId4" Type="http://schemas.openxmlformats.org/officeDocument/2006/relationships/image" Target="../media/image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3.png"/><Relationship Id="rId7" Type="http://schemas.openxmlformats.org/officeDocument/2006/relationships/image" Target="../media/image3.png"/><Relationship Id="rId12"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5.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svg"/><Relationship Id="rId4" Type="http://schemas.openxmlformats.org/officeDocument/2006/relationships/image" Target="../media/image5.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5.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8 Ideal Reasons Make Flutter App Development Trends in 2021">
            <a:extLst>
              <a:ext uri="{FF2B5EF4-FFF2-40B4-BE49-F238E27FC236}">
                <a16:creationId xmlns:a16="http://schemas.microsoft.com/office/drawing/2014/main" id="{B11EAC1A-90B5-101E-51F0-2A87F0177F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826" r="50000"/>
          <a:stretch/>
        </p:blipFill>
        <p:spPr bwMode="auto">
          <a:xfrm>
            <a:off x="0" y="0"/>
            <a:ext cx="1219517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9C64EA-8542-D339-0E23-3B3B3CCE5FC6}"/>
              </a:ext>
            </a:extLst>
          </p:cNvPr>
          <p:cNvSpPr txBox="1"/>
          <p:nvPr/>
        </p:nvSpPr>
        <p:spPr>
          <a:xfrm>
            <a:off x="3022600" y="2463800"/>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PE" sz="1800" kern="0" dirty="0" err="1">
              <a:ea typeface="Arial Unicode MS" pitchFamily="34" charset="-128"/>
              <a:cs typeface="Arial Unicode MS" pitchFamily="34" charset="-128"/>
            </a:endParaRPr>
          </a:p>
        </p:txBody>
      </p:sp>
      <p:grpSp>
        <p:nvGrpSpPr>
          <p:cNvPr id="16" name="Group 15">
            <a:extLst>
              <a:ext uri="{FF2B5EF4-FFF2-40B4-BE49-F238E27FC236}">
                <a16:creationId xmlns:a16="http://schemas.microsoft.com/office/drawing/2014/main" id="{44266CEC-2F7E-926F-5E55-4BADD64DEC5B}"/>
              </a:ext>
            </a:extLst>
          </p:cNvPr>
          <p:cNvGrpSpPr/>
          <p:nvPr/>
        </p:nvGrpSpPr>
        <p:grpSpPr>
          <a:xfrm>
            <a:off x="264939" y="227012"/>
            <a:ext cx="11926430" cy="6402388"/>
            <a:chOff x="264939" y="227012"/>
            <a:chExt cx="11926430" cy="6402388"/>
          </a:xfrm>
        </p:grpSpPr>
        <p:pic>
          <p:nvPicPr>
            <p:cNvPr id="9" name="Picture 8" descr="8 Ideal Reasons Make Flutter App Development Trends in 2021">
              <a:extLst>
                <a:ext uri="{FF2B5EF4-FFF2-40B4-BE49-F238E27FC236}">
                  <a16:creationId xmlns:a16="http://schemas.microsoft.com/office/drawing/2014/main" id="{3A24AC57-095C-0654-0F6B-95BBD187A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4" r="79526"/>
            <a:stretch/>
          </p:blipFill>
          <p:spPr bwMode="auto">
            <a:xfrm>
              <a:off x="264939" y="227013"/>
              <a:ext cx="8064896" cy="64023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8 Ideal Reasons Make Flutter App Development Trends in 2021">
              <a:extLst>
                <a:ext uri="{FF2B5EF4-FFF2-40B4-BE49-F238E27FC236}">
                  <a16:creationId xmlns:a16="http://schemas.microsoft.com/office/drawing/2014/main" id="{5C39C13A-2D75-8D33-20F0-9AA844B9E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4" r="50000"/>
            <a:stretch/>
          </p:blipFill>
          <p:spPr bwMode="auto">
            <a:xfrm>
              <a:off x="8227285" y="227012"/>
              <a:ext cx="3964084" cy="6402387"/>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48A30A4D-F922-021D-CDBB-6D16A06D5921}"/>
              </a:ext>
            </a:extLst>
          </p:cNvPr>
          <p:cNvSpPr txBox="1"/>
          <p:nvPr/>
        </p:nvSpPr>
        <p:spPr>
          <a:xfrm>
            <a:off x="1345059" y="995819"/>
            <a:ext cx="4752528" cy="5601533"/>
          </a:xfrm>
          <a:prstGeom prst="rect">
            <a:avLst/>
          </a:prstGeom>
          <a:noFill/>
        </p:spPr>
        <p:txBody>
          <a:bodyPr wrap="square" lIns="0" tIns="0" rIns="0" bIns="0" rtlCol="0">
            <a:spAutoFit/>
          </a:bodyPr>
          <a:lstStyle/>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FRAMEWORK: Flutter</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Versión: 3.3.2</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Flutter es un framework de código abierto desarrollado por Google para crear aplicaciones nativas de forma fácil, rápida y sencilla.</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Básicamente,  permite crear una aplicación móvil nativa con una sola base de código.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Calidad nativa:</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Las aplicaciones nativas se desarrollan específicamente para un sistema operativo, Flutter utiliza todas las ventajas de las aplicaciones nativas para conseguir calidad en el resultado final.</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Experiencia de usuario:</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Flutter incluye Material Design de Google y Cupertino de Apple, con lo que la experiencia de usuario es óptima y los interfaces de usuario idénticos a los de las aplicaciones desarrolladas por las propias compañías.</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Tiempo de carga:</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Una de las principales causas de abandono de una aplicación es el tiempo que tarda en cargar, con Flutter se experimentan tiempos de carga por debajo de un segundo en cualquiera de los soportes iOS o Android.</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Desarrollo ágil y rápido:</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Gracias a la característica hot-reload, puedes programar y ver los cambios en tiempo real en tu dispositivo o en los simuladores.</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https://flutter.dev/</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BASE DE DATOS: ObjectBox</a:t>
            </a:r>
          </a:p>
          <a:p>
            <a:r>
              <a:rPr lang="en-PE" sz="7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Versión: 1.6.2</a:t>
            </a:r>
            <a:endPar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ObjectBox Flutter  es una base de datos NoSQL excelente opción para almacenar objetos Dart en sus aplicaciones multiplataforma. El uso mínimo de CPU, memoria y batería lo convierte en una opción ideal para dispositivos móviles..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Diseñada para un acceso eficiente a los datos, la base de datos ObjectBox Flutter es 10 veces más rápida que cualquier otra alternativa.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Características</a:t>
            </a:r>
            <a:endPar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Alto rendimiento:</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mejora las tasas de respuesta y habilita aplicaciones en tiempo real.</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Multiplataforma </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Android, iOS, macOS, Linux, Windows.</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Escalable: crece con su aplicación y maneja millones de objetos con facilidad.</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Relaciones:</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los enlaces/relaciones de objetos están integrados.</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Consultas:</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filtre los datos según sea necesario, incluso entre relaciones.</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https://pub.dev/packages/objectbox</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API REST</a:t>
            </a:r>
            <a:endPar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Consumo de servicios rest desarrollado en Spring Boot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12" name="Picture 12" descr="GitHub - objectbox/objectbox-java: Java Database for Mobile &amp; IoT - fast  and lightweight">
            <a:extLst>
              <a:ext uri="{FF2B5EF4-FFF2-40B4-BE49-F238E27FC236}">
                <a16:creationId xmlns:a16="http://schemas.microsoft.com/office/drawing/2014/main" id="{DABAE70D-8CC3-C00E-3E89-0299AC5F9D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9860"/>
          <a:stretch/>
        </p:blipFill>
        <p:spPr bwMode="auto">
          <a:xfrm>
            <a:off x="480963" y="3444091"/>
            <a:ext cx="709569" cy="54948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Picture 8" descr="1 Flutter App Development Company | QSS Technosoft">
            <a:extLst>
              <a:ext uri="{FF2B5EF4-FFF2-40B4-BE49-F238E27FC236}">
                <a16:creationId xmlns:a16="http://schemas.microsoft.com/office/drawing/2014/main" id="{7A3A0F93-CCB2-C60A-7FD9-A325702B03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373" y="1139835"/>
            <a:ext cx="489781" cy="4897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Sumérgete en el mundo Spring Boot - Armadillo Amarillo">
            <a:extLst>
              <a:ext uri="{FF2B5EF4-FFF2-40B4-BE49-F238E27FC236}">
                <a16:creationId xmlns:a16="http://schemas.microsoft.com/office/drawing/2014/main" id="{7028F37E-8C2B-FB03-E103-9C7903EECE9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430" r="24496"/>
          <a:stretch/>
        </p:blipFill>
        <p:spPr bwMode="auto">
          <a:xfrm>
            <a:off x="692407" y="6027946"/>
            <a:ext cx="498125" cy="4973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Title 2">
            <a:extLst>
              <a:ext uri="{FF2B5EF4-FFF2-40B4-BE49-F238E27FC236}">
                <a16:creationId xmlns:a16="http://schemas.microsoft.com/office/drawing/2014/main" id="{E2CA323F-A996-CD6B-D925-25B37B66CA36}"/>
              </a:ext>
            </a:extLst>
          </p:cNvPr>
          <p:cNvSpPr txBox="1">
            <a:spLocks/>
          </p:cNvSpPr>
          <p:nvPr/>
        </p:nvSpPr>
        <p:spPr>
          <a:xfrm>
            <a:off x="654932" y="227010"/>
            <a:ext cx="7602895" cy="753717"/>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t>PROYECTO: </a:t>
            </a:r>
            <a:r>
              <a:rPr lang="en-US" sz="2000" dirty="0">
                <a:solidFill>
                  <a:schemeClr val="bg1"/>
                </a:solidFill>
              </a:rPr>
              <a:t>MONITOREO DE PROYECTOS TAMBOS</a:t>
            </a:r>
          </a:p>
          <a:p>
            <a:r>
              <a:rPr lang="en-US" sz="2000" dirty="0"/>
              <a:t>NOMBRE APP: </a:t>
            </a:r>
            <a:r>
              <a:rPr lang="en-US" sz="2000" dirty="0">
                <a:solidFill>
                  <a:schemeClr val="bg1"/>
                </a:solidFill>
              </a:rPr>
              <a:t>MOPROT</a:t>
            </a:r>
          </a:p>
          <a:p>
            <a:endParaRPr lang="en-US" b="0" dirty="0"/>
          </a:p>
        </p:txBody>
      </p:sp>
      <p:sp>
        <p:nvSpPr>
          <p:cNvPr id="18" name="TextBox 17">
            <a:extLst>
              <a:ext uri="{FF2B5EF4-FFF2-40B4-BE49-F238E27FC236}">
                <a16:creationId xmlns:a16="http://schemas.microsoft.com/office/drawing/2014/main" id="{B88FDE87-9D25-4A10-0A73-D328F2C4DE88}"/>
              </a:ext>
            </a:extLst>
          </p:cNvPr>
          <p:cNvSpPr txBox="1"/>
          <p:nvPr/>
        </p:nvSpPr>
        <p:spPr>
          <a:xfrm>
            <a:off x="9409955" y="1844824"/>
            <a:ext cx="1349728"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400" b="1" dirty="0">
                <a:solidFill>
                  <a:schemeClr val="bg1"/>
                </a:solidFill>
              </a:rPr>
              <a:t>MOPROT</a:t>
            </a:r>
            <a:endParaRPr lang="en-PE" sz="2400" b="1"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963584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9"/>
          <p:cNvSpPr/>
          <p:nvPr/>
        </p:nvSpPr>
        <p:spPr>
          <a:xfrm>
            <a:off x="2127548" y="1628164"/>
            <a:ext cx="7758191" cy="4321116"/>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12" name="Textfeld 6"/>
          <p:cNvSpPr txBox="1"/>
          <p:nvPr/>
        </p:nvSpPr>
        <p:spPr>
          <a:xfrm>
            <a:off x="5313169" y="1666376"/>
            <a:ext cx="4427752" cy="307905"/>
          </a:xfrm>
          <a:prstGeom prst="rect">
            <a:avLst/>
          </a:prstGeom>
          <a:noFill/>
        </p:spPr>
        <p:txBody>
          <a:bodyPr wrap="square" rtlCol="0">
            <a:spAutoFit/>
          </a:bodyPr>
          <a:lstStyle/>
          <a:p>
            <a:pPr algn="ctr"/>
            <a:r>
              <a:rPr lang="en-US" sz="1401" b="1" dirty="0">
                <a:solidFill>
                  <a:schemeClr val="tx1">
                    <a:lumMod val="65000"/>
                    <a:lumOff val="35000"/>
                  </a:schemeClr>
                </a:solidFill>
                <a:latin typeface="+mj-lt"/>
                <a:ea typeface="BentonSans Medium" charset="0"/>
                <a:cs typeface="BentonSans Medium" charset="0"/>
              </a:rPr>
              <a:t>INTERNET</a:t>
            </a:r>
          </a:p>
        </p:txBody>
      </p:sp>
      <p:cxnSp>
        <p:nvCxnSpPr>
          <p:cNvPr id="23" name="Straight Arrow Connector 105"/>
          <p:cNvCxnSpPr>
            <a:cxnSpLocks/>
          </p:cNvCxnSpPr>
          <p:nvPr/>
        </p:nvCxnSpPr>
        <p:spPr>
          <a:xfrm>
            <a:off x="1633091" y="5035423"/>
            <a:ext cx="2716475" cy="3705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113"/>
          <p:cNvCxnSpPr>
            <a:cxnSpLocks/>
          </p:cNvCxnSpPr>
          <p:nvPr/>
        </p:nvCxnSpPr>
        <p:spPr>
          <a:xfrm>
            <a:off x="1233662" y="2427413"/>
            <a:ext cx="0" cy="32445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echteck 44"/>
          <p:cNvSpPr/>
          <p:nvPr/>
        </p:nvSpPr>
        <p:spPr>
          <a:xfrm>
            <a:off x="8558996" y="4211839"/>
            <a:ext cx="1131027" cy="338554"/>
          </a:xfrm>
          <a:prstGeom prst="rect">
            <a:avLst/>
          </a:prstGeom>
        </p:spPr>
        <p:txBody>
          <a:bodyPr wrap="square" lIns="0" tIns="0" rIns="0" bIns="0">
            <a:spAutoFit/>
          </a:bodyPr>
          <a:lstStyle/>
          <a:p>
            <a:r>
              <a:rPr lang="en-US" sz="1100" b="1" dirty="0">
                <a:solidFill>
                  <a:srgbClr val="074D92"/>
                </a:solidFill>
              </a:rPr>
              <a:t>Identity </a:t>
            </a:r>
          </a:p>
          <a:p>
            <a:r>
              <a:rPr lang="en-US" sz="1100" b="1" dirty="0">
                <a:solidFill>
                  <a:srgbClr val="074D92"/>
                </a:solidFill>
              </a:rPr>
              <a:t>Authentication </a:t>
            </a:r>
          </a:p>
        </p:txBody>
      </p:sp>
      <p:sp>
        <p:nvSpPr>
          <p:cNvPr id="40" name="Rechteck 9"/>
          <p:cNvSpPr/>
          <p:nvPr/>
        </p:nvSpPr>
        <p:spPr>
          <a:xfrm>
            <a:off x="5341841" y="2051831"/>
            <a:ext cx="4399079" cy="2015561"/>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2" name="Abgerundetes Rechteck 30"/>
          <p:cNvSpPr/>
          <p:nvPr/>
        </p:nvSpPr>
        <p:spPr>
          <a:xfrm>
            <a:off x="784127" y="1627478"/>
            <a:ext cx="906802"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End User</a:t>
            </a:r>
          </a:p>
        </p:txBody>
      </p:sp>
      <p:sp>
        <p:nvSpPr>
          <p:cNvPr id="46" name="Rechteck 9"/>
          <p:cNvSpPr/>
          <p:nvPr/>
        </p:nvSpPr>
        <p:spPr>
          <a:xfrm>
            <a:off x="6646943" y="676263"/>
            <a:ext cx="3235340" cy="873245"/>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External Services</a:t>
            </a:r>
          </a:p>
        </p:txBody>
      </p:sp>
      <p:pic>
        <p:nvPicPr>
          <p:cNvPr id="62" name="Picture 23">
            <a:extLst>
              <a:ext uri="{FF2B5EF4-FFF2-40B4-BE49-F238E27FC236}">
                <a16:creationId xmlns:a16="http://schemas.microsoft.com/office/drawing/2014/main" id="{C2F8C18B-DF97-4A04-B548-7932CA593107}"/>
              </a:ext>
            </a:extLst>
          </p:cNvPr>
          <p:cNvPicPr>
            <a:picLocks noChangeAspect="1"/>
          </p:cNvPicPr>
          <p:nvPr/>
        </p:nvPicPr>
        <p:blipFill>
          <a:blip r:embed="rId3"/>
          <a:stretch>
            <a:fillRect/>
          </a:stretch>
        </p:blipFill>
        <p:spPr>
          <a:xfrm>
            <a:off x="7814765" y="4077152"/>
            <a:ext cx="720000" cy="720000"/>
          </a:xfrm>
          <a:prstGeom prst="rect">
            <a:avLst/>
          </a:prstGeom>
        </p:spPr>
      </p:pic>
      <p:pic>
        <p:nvPicPr>
          <p:cNvPr id="65" name="Graphic 87">
            <a:extLst>
              <a:ext uri="{FF2B5EF4-FFF2-40B4-BE49-F238E27FC236}">
                <a16:creationId xmlns:a16="http://schemas.microsoft.com/office/drawing/2014/main" id="{8C99572E-9A88-41E8-8940-40FD59040E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0575" y="1941952"/>
            <a:ext cx="270000" cy="360000"/>
          </a:xfrm>
          <a:prstGeom prst="rect">
            <a:avLst/>
          </a:prstGeom>
        </p:spPr>
      </p:pic>
      <p:sp>
        <p:nvSpPr>
          <p:cNvPr id="118" name="Title 2"/>
          <p:cNvSpPr txBox="1">
            <a:spLocks/>
          </p:cNvSpPr>
          <p:nvPr/>
        </p:nvSpPr>
        <p:spPr>
          <a:xfrm>
            <a:off x="654932" y="98048"/>
            <a:ext cx="7602895"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ARQUITECTURA MONITOREO DE PROYECTOS TAMBOS</a:t>
            </a:r>
          </a:p>
          <a:p>
            <a:r>
              <a:rPr lang="en-US" sz="2000" dirty="0">
                <a:solidFill>
                  <a:srgbClr val="0092D1"/>
                </a:solidFill>
              </a:rPr>
              <a:t>MOPROT</a:t>
            </a:r>
          </a:p>
          <a:p>
            <a:endParaRPr lang="en-US" b="0" dirty="0">
              <a:solidFill>
                <a:schemeClr val="bg2">
                  <a:lumMod val="50000"/>
                </a:schemeClr>
              </a:solidFill>
            </a:endParaRPr>
          </a:p>
        </p:txBody>
      </p:sp>
      <p:sp>
        <p:nvSpPr>
          <p:cNvPr id="54" name="Abgerundetes Rechteck 30"/>
          <p:cNvSpPr/>
          <p:nvPr/>
        </p:nvSpPr>
        <p:spPr>
          <a:xfrm>
            <a:off x="574086" y="5375543"/>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Mobile</a:t>
            </a:r>
          </a:p>
          <a:p>
            <a:pPr algn="ctr"/>
            <a:r>
              <a:rPr lang="en-US" sz="1100" b="1" dirty="0">
                <a:solidFill>
                  <a:schemeClr val="tx1">
                    <a:lumMod val="65000"/>
                    <a:lumOff val="35000"/>
                  </a:schemeClr>
                </a:solidFill>
                <a:latin typeface="Arial" charset="0"/>
                <a:ea typeface="Arial" charset="0"/>
                <a:cs typeface="Arial" charset="0"/>
              </a:rPr>
              <a:t>App</a:t>
            </a:r>
          </a:p>
        </p:txBody>
      </p:sp>
      <p:cxnSp>
        <p:nvCxnSpPr>
          <p:cNvPr id="189" name="Gerade Verbindung mit Pfeil 136"/>
          <p:cNvCxnSpPr>
            <a:cxnSpLocks/>
          </p:cNvCxnSpPr>
          <p:nvPr/>
        </p:nvCxnSpPr>
        <p:spPr>
          <a:xfrm rot="16200000" flipV="1">
            <a:off x="7309046" y="4144813"/>
            <a:ext cx="483891" cy="458537"/>
          </a:xfrm>
          <a:prstGeom prst="bentConnector3">
            <a:avLst>
              <a:gd name="adj1" fmla="val 50000"/>
            </a:avLst>
          </a:prstGeom>
          <a:ln w="19050" cap="sq" cmpd="sng">
            <a:solidFill>
              <a:srgbClr val="107E3E"/>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0" name="Abgerundetes Rechteck 24"/>
          <p:cNvSpPr/>
          <p:nvPr/>
        </p:nvSpPr>
        <p:spPr>
          <a:xfrm>
            <a:off x="7344684" y="4303157"/>
            <a:ext cx="412616" cy="141849"/>
          </a:xfrm>
          <a:prstGeom prst="roundRect">
            <a:avLst>
              <a:gd name="adj" fmla="val 50000"/>
            </a:avLst>
          </a:prstGeom>
          <a:solidFill>
            <a:srgbClr val="107E3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trust</a:t>
            </a:r>
          </a:p>
        </p:txBody>
      </p:sp>
      <p:sp>
        <p:nvSpPr>
          <p:cNvPr id="228" name="Rechteck 9"/>
          <p:cNvSpPr/>
          <p:nvPr/>
        </p:nvSpPr>
        <p:spPr>
          <a:xfrm>
            <a:off x="6646943" y="2151090"/>
            <a:ext cx="2976820" cy="1410792"/>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solidFill>
              </a:rPr>
              <a:t>Cloud Application API REST</a:t>
            </a:r>
          </a:p>
        </p:txBody>
      </p:sp>
      <p:sp>
        <p:nvSpPr>
          <p:cNvPr id="229" name="Rectangle 98"/>
          <p:cNvSpPr/>
          <p:nvPr/>
        </p:nvSpPr>
        <p:spPr>
          <a:xfrm>
            <a:off x="6961683" y="3122550"/>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074D92"/>
                </a:solidFill>
                <a:latin typeface="Arial" charset="0"/>
                <a:ea typeface="Arial" charset="0"/>
                <a:cs typeface="Arial" charset="0"/>
              </a:rPr>
              <a:t>Backend</a:t>
            </a:r>
          </a:p>
          <a:p>
            <a:pPr algn="ctr"/>
            <a:r>
              <a:rPr lang="en-US" sz="1100" dirty="0">
                <a:solidFill>
                  <a:srgbClr val="074D92"/>
                </a:solidFill>
                <a:latin typeface="Arial" charset="0"/>
                <a:ea typeface="Arial" charset="0"/>
                <a:cs typeface="Arial" charset="0"/>
              </a:rPr>
              <a:t>Spring Boot</a:t>
            </a:r>
          </a:p>
        </p:txBody>
      </p:sp>
      <p:pic>
        <p:nvPicPr>
          <p:cNvPr id="230" name="Picture 15">
            <a:extLst>
              <a:ext uri="{FF2B5EF4-FFF2-40B4-BE49-F238E27FC236}">
                <a16:creationId xmlns:a16="http://schemas.microsoft.com/office/drawing/2014/main" id="{D3457950-5B33-4F34-B2CA-9823C40B979E}"/>
              </a:ext>
            </a:extLst>
          </p:cNvPr>
          <p:cNvPicPr>
            <a:picLocks noChangeAspect="1"/>
          </p:cNvPicPr>
          <p:nvPr/>
        </p:nvPicPr>
        <p:blipFill>
          <a:blip r:embed="rId6"/>
          <a:stretch>
            <a:fillRect/>
          </a:stretch>
        </p:blipFill>
        <p:spPr>
          <a:xfrm>
            <a:off x="7087959" y="2409754"/>
            <a:ext cx="720000" cy="720000"/>
          </a:xfrm>
          <a:prstGeom prst="rect">
            <a:avLst/>
          </a:prstGeom>
        </p:spPr>
      </p:pic>
      <p:pic>
        <p:nvPicPr>
          <p:cNvPr id="231" name="Imagen 2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1228" y="2413827"/>
            <a:ext cx="711709" cy="711709"/>
          </a:xfrm>
          <a:prstGeom prst="rect">
            <a:avLst/>
          </a:prstGeom>
        </p:spPr>
      </p:pic>
      <p:sp>
        <p:nvSpPr>
          <p:cNvPr id="232" name="Rectangle 98"/>
          <p:cNvSpPr/>
          <p:nvPr/>
        </p:nvSpPr>
        <p:spPr>
          <a:xfrm>
            <a:off x="8545859" y="3129754"/>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074D92"/>
                </a:solidFill>
                <a:latin typeface="Arial" charset="0"/>
                <a:ea typeface="Arial" charset="0"/>
                <a:cs typeface="Arial" charset="0"/>
              </a:rPr>
              <a:t>Database</a:t>
            </a:r>
          </a:p>
          <a:p>
            <a:pPr algn="ctr"/>
            <a:r>
              <a:rPr lang="en-US" sz="1100" dirty="0">
                <a:solidFill>
                  <a:srgbClr val="074D92"/>
                </a:solidFill>
                <a:latin typeface="Arial" charset="0"/>
                <a:ea typeface="Arial" charset="0"/>
                <a:cs typeface="Arial" charset="0"/>
              </a:rPr>
              <a:t>Cloud</a:t>
            </a:r>
          </a:p>
        </p:txBody>
      </p:sp>
      <p:pic>
        <p:nvPicPr>
          <p:cNvPr id="234" name="Picture 3">
            <a:extLst>
              <a:ext uri="{FF2B5EF4-FFF2-40B4-BE49-F238E27FC236}">
                <a16:creationId xmlns:a16="http://schemas.microsoft.com/office/drawing/2014/main" id="{F92ADAA5-F6C4-4FC6-855B-E7CA056AB5C9}"/>
              </a:ext>
            </a:extLst>
          </p:cNvPr>
          <p:cNvPicPr>
            <a:picLocks noChangeAspect="1"/>
          </p:cNvPicPr>
          <p:nvPr/>
        </p:nvPicPr>
        <p:blipFill>
          <a:blip r:embed="rId8"/>
          <a:stretch>
            <a:fillRect/>
          </a:stretch>
        </p:blipFill>
        <p:spPr>
          <a:xfrm>
            <a:off x="6456949" y="2690457"/>
            <a:ext cx="360718" cy="360718"/>
          </a:xfrm>
          <a:prstGeom prst="rect">
            <a:avLst/>
          </a:prstGeom>
          <a:solidFill>
            <a:schemeClr val="bg1"/>
          </a:solidFill>
        </p:spPr>
      </p:pic>
      <p:cxnSp>
        <p:nvCxnSpPr>
          <p:cNvPr id="235" name="Straight Connector 83"/>
          <p:cNvCxnSpPr>
            <a:cxnSpLocks/>
          </p:cNvCxnSpPr>
          <p:nvPr/>
        </p:nvCxnSpPr>
        <p:spPr>
          <a:xfrm flipV="1">
            <a:off x="8990724" y="1380980"/>
            <a:ext cx="0" cy="751877"/>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3" name="Straight Arrow Connector 45"/>
          <p:cNvCxnSpPr/>
          <p:nvPr/>
        </p:nvCxnSpPr>
        <p:spPr>
          <a:xfrm flipH="1" flipV="1">
            <a:off x="7848759" y="2769032"/>
            <a:ext cx="625092" cy="648"/>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6" name="Rectangle 33">
            <a:extLst>
              <a:ext uri="{FF2B5EF4-FFF2-40B4-BE49-F238E27FC236}">
                <a16:creationId xmlns:a16="http://schemas.microsoft.com/office/drawing/2014/main" id="{02B295BA-C1B9-41B6-81CA-B8F1BE1B8D0F}"/>
              </a:ext>
            </a:extLst>
          </p:cNvPr>
          <p:cNvSpPr/>
          <p:nvPr/>
        </p:nvSpPr>
        <p:spPr bwMode="gray">
          <a:xfrm>
            <a:off x="4374299" y="4186340"/>
            <a:ext cx="1486000" cy="1496648"/>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endParaRPr lang="en-US" sz="1100" b="1" dirty="0">
              <a:solidFill>
                <a:srgbClr val="1A9898"/>
              </a:solidFill>
              <a:latin typeface="Arial" charset="0"/>
              <a:ea typeface="Arial" charset="0"/>
              <a:cs typeface="Arial" charset="0"/>
            </a:endParaRPr>
          </a:p>
          <a:p>
            <a:pPr algn="ctr"/>
            <a:r>
              <a:rPr lang="en-US" sz="1100" b="1" dirty="0">
                <a:solidFill>
                  <a:srgbClr val="0F828F"/>
                </a:solidFill>
                <a:latin typeface="Arial" charset="0"/>
                <a:ea typeface="Arial" charset="0"/>
                <a:cs typeface="Arial" charset="0"/>
              </a:rPr>
              <a:t>Apps</a:t>
            </a:r>
          </a:p>
          <a:p>
            <a:pPr algn="ctr"/>
            <a:r>
              <a:rPr lang="en-US" sz="1100" b="1" dirty="0">
                <a:solidFill>
                  <a:srgbClr val="0F828F"/>
                </a:solidFill>
                <a:latin typeface="Arial" charset="0"/>
                <a:ea typeface="Arial" charset="0"/>
                <a:cs typeface="Arial" charset="0"/>
              </a:rPr>
              <a:t>FLUTTER</a:t>
            </a:r>
            <a:br>
              <a:rPr lang="en-US" sz="1100" b="1" dirty="0">
                <a:solidFill>
                  <a:schemeClr val="tx1">
                    <a:lumMod val="65000"/>
                    <a:lumOff val="35000"/>
                  </a:schemeClr>
                </a:solidFill>
                <a:latin typeface="Arial" charset="0"/>
                <a:ea typeface="Arial" charset="0"/>
                <a:cs typeface="Arial" charset="0"/>
              </a:rPr>
            </a:br>
            <a:endParaRPr lang="en-US" sz="1100" dirty="0">
              <a:solidFill>
                <a:schemeClr val="tx1">
                  <a:lumMod val="65000"/>
                  <a:lumOff val="35000"/>
                </a:schemeClr>
              </a:solidFill>
              <a:latin typeface="Arial" charset="0"/>
              <a:ea typeface="Arial" charset="0"/>
              <a:cs typeface="Arial" charset="0"/>
            </a:endParaRPr>
          </a:p>
        </p:txBody>
      </p:sp>
      <p:pic>
        <p:nvPicPr>
          <p:cNvPr id="97" name="Picture 62">
            <a:extLst>
              <a:ext uri="{FF2B5EF4-FFF2-40B4-BE49-F238E27FC236}">
                <a16:creationId xmlns:a16="http://schemas.microsoft.com/office/drawing/2014/main" id="{6D95295A-3710-420F-8B68-37B1A8DE261D}"/>
              </a:ext>
            </a:extLst>
          </p:cNvPr>
          <p:cNvPicPr>
            <a:picLocks noChangeAspect="1"/>
          </p:cNvPicPr>
          <p:nvPr/>
        </p:nvPicPr>
        <p:blipFill>
          <a:blip r:embed="rId8"/>
          <a:stretch>
            <a:fillRect/>
          </a:stretch>
        </p:blipFill>
        <p:spPr>
          <a:xfrm>
            <a:off x="4976130" y="3943157"/>
            <a:ext cx="360000" cy="360000"/>
          </a:xfrm>
          <a:prstGeom prst="rect">
            <a:avLst/>
          </a:prstGeom>
          <a:solidFill>
            <a:schemeClr val="bg1"/>
          </a:solidFill>
        </p:spPr>
      </p:pic>
      <p:cxnSp>
        <p:nvCxnSpPr>
          <p:cNvPr id="98" name="Gewinkelte Verbindung 42">
            <a:extLst>
              <a:ext uri="{FF2B5EF4-FFF2-40B4-BE49-F238E27FC236}">
                <a16:creationId xmlns:a16="http://schemas.microsoft.com/office/drawing/2014/main" id="{65958C04-83A2-4E7E-9468-693C19D2E278}"/>
              </a:ext>
            </a:extLst>
          </p:cNvPr>
          <p:cNvCxnSpPr>
            <a:cxnSpLocks/>
          </p:cNvCxnSpPr>
          <p:nvPr/>
        </p:nvCxnSpPr>
        <p:spPr>
          <a:xfrm>
            <a:off x="5119387" y="4790083"/>
            <a:ext cx="0" cy="223093"/>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Rechteck 32">
            <a:extLst>
              <a:ext uri="{FF2B5EF4-FFF2-40B4-BE49-F238E27FC236}">
                <a16:creationId xmlns:a16="http://schemas.microsoft.com/office/drawing/2014/main" id="{B127BC1F-A9ED-48DD-948D-147DD87C8ED5}"/>
              </a:ext>
            </a:extLst>
          </p:cNvPr>
          <p:cNvSpPr/>
          <p:nvPr/>
        </p:nvSpPr>
        <p:spPr>
          <a:xfrm>
            <a:off x="4755522" y="5026284"/>
            <a:ext cx="1070657" cy="276999"/>
          </a:xfrm>
          <a:prstGeom prst="rect">
            <a:avLst/>
          </a:prstGeom>
        </p:spPr>
        <p:txBody>
          <a:bodyPr wrap="square" lIns="0" tIns="0" rIns="0" bIns="0">
            <a:spAutoFit/>
          </a:bodyPr>
          <a:lstStyle/>
          <a:p>
            <a:r>
              <a:rPr lang="es-PE" sz="900" b="1" dirty="0">
                <a:solidFill>
                  <a:schemeClr val="accent4">
                    <a:lumMod val="75000"/>
                  </a:schemeClr>
                </a:solidFill>
                <a:latin typeface="Arial" charset="0"/>
                <a:cs typeface="Arial" charset="0"/>
              </a:rPr>
              <a:t>Monitoreo de proyectos Tambos</a:t>
            </a:r>
            <a:endParaRPr lang="en-US" sz="900" b="1" dirty="0">
              <a:solidFill>
                <a:schemeClr val="accent4">
                  <a:lumMod val="75000"/>
                </a:schemeClr>
              </a:solidFill>
              <a:latin typeface="Arial" charset="0"/>
              <a:cs typeface="Arial" charset="0"/>
            </a:endParaRPr>
          </a:p>
        </p:txBody>
      </p:sp>
      <p:sp>
        <p:nvSpPr>
          <p:cNvPr id="110" name="Flowchart: Process 147"/>
          <p:cNvSpPr/>
          <p:nvPr/>
        </p:nvSpPr>
        <p:spPr bwMode="gray">
          <a:xfrm>
            <a:off x="1719165" y="5454492"/>
            <a:ext cx="105630"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3" name="Rechteck 9"/>
          <p:cNvSpPr/>
          <p:nvPr/>
        </p:nvSpPr>
        <p:spPr>
          <a:xfrm>
            <a:off x="654932" y="2564904"/>
            <a:ext cx="1167860" cy="3383690"/>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cxnSp>
        <p:nvCxnSpPr>
          <p:cNvPr id="147" name="Gerade Verbindung mit Pfeil 136"/>
          <p:cNvCxnSpPr>
            <a:cxnSpLocks/>
            <a:endCxn id="96" idx="3"/>
          </p:cNvCxnSpPr>
          <p:nvPr/>
        </p:nvCxnSpPr>
        <p:spPr>
          <a:xfrm rot="5400000">
            <a:off x="5693369" y="3785679"/>
            <a:ext cx="1315916" cy="982055"/>
          </a:xfrm>
          <a:prstGeom prst="bentConnector2">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0" name="Picture 6" descr="BytePace - Mobile development &amp; design">
            <a:extLst>
              <a:ext uri="{FF2B5EF4-FFF2-40B4-BE49-F238E27FC236}">
                <a16:creationId xmlns:a16="http://schemas.microsoft.com/office/drawing/2014/main" id="{8058812A-B091-4FCC-448A-37248719A1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6353" y="4654522"/>
            <a:ext cx="675902" cy="6737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 Flutter App Development Company | QSS Technosoft">
            <a:extLst>
              <a:ext uri="{FF2B5EF4-FFF2-40B4-BE49-F238E27FC236}">
                <a16:creationId xmlns:a16="http://schemas.microsoft.com/office/drawing/2014/main" id="{6862C0D1-B1A3-E803-5C95-D723D3C7F3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3023" y="5014989"/>
            <a:ext cx="279042" cy="279042"/>
          </a:xfrm>
          <a:prstGeom prst="rect">
            <a:avLst/>
          </a:prstGeom>
          <a:noFill/>
          <a:extLst>
            <a:ext uri="{909E8E84-426E-40DD-AFC4-6F175D3DCCD1}">
              <a14:hiddenFill xmlns:a14="http://schemas.microsoft.com/office/drawing/2010/main">
                <a:solidFill>
                  <a:srgbClr val="FFFFFF"/>
                </a:solidFill>
              </a14:hiddenFill>
            </a:ext>
          </a:extLst>
        </p:spPr>
      </p:pic>
      <p:sp>
        <p:nvSpPr>
          <p:cNvPr id="11" name="Abgerundetes Rechteck 24">
            <a:extLst>
              <a:ext uri="{FF2B5EF4-FFF2-40B4-BE49-F238E27FC236}">
                <a16:creationId xmlns:a16="http://schemas.microsoft.com/office/drawing/2014/main" id="{8121C98D-45E7-2EE3-E0BA-C500917B52DF}"/>
              </a:ext>
            </a:extLst>
          </p:cNvPr>
          <p:cNvSpPr/>
          <p:nvPr/>
        </p:nvSpPr>
        <p:spPr>
          <a:xfrm>
            <a:off x="1633091" y="4849211"/>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sp>
        <p:nvSpPr>
          <p:cNvPr id="13" name="Abgerundetes Rechteck 24">
            <a:extLst>
              <a:ext uri="{FF2B5EF4-FFF2-40B4-BE49-F238E27FC236}">
                <a16:creationId xmlns:a16="http://schemas.microsoft.com/office/drawing/2014/main" id="{91AEF951-5C13-3C08-3188-47DC9F6720F5}"/>
              </a:ext>
            </a:extLst>
          </p:cNvPr>
          <p:cNvSpPr/>
          <p:nvPr/>
        </p:nvSpPr>
        <p:spPr>
          <a:xfrm>
            <a:off x="1635626" y="5062793"/>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rPr>
              <a:t>OFFLINE</a:t>
            </a:r>
          </a:p>
        </p:txBody>
      </p:sp>
      <p:sp>
        <p:nvSpPr>
          <p:cNvPr id="17" name="Rechteck 9">
            <a:extLst>
              <a:ext uri="{FF2B5EF4-FFF2-40B4-BE49-F238E27FC236}">
                <a16:creationId xmlns:a16="http://schemas.microsoft.com/office/drawing/2014/main" id="{58851355-3095-F1F9-80A7-15FE98A2FBBC}"/>
              </a:ext>
            </a:extLst>
          </p:cNvPr>
          <p:cNvSpPr/>
          <p:nvPr/>
        </p:nvSpPr>
        <p:spPr>
          <a:xfrm>
            <a:off x="2309271" y="2048771"/>
            <a:ext cx="2643898" cy="2015281"/>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19" name="Textfeld 6">
            <a:extLst>
              <a:ext uri="{FF2B5EF4-FFF2-40B4-BE49-F238E27FC236}">
                <a16:creationId xmlns:a16="http://schemas.microsoft.com/office/drawing/2014/main" id="{B0951B3F-3FE4-C7D6-F5D7-063C0A62C51D}"/>
              </a:ext>
            </a:extLst>
          </p:cNvPr>
          <p:cNvSpPr txBox="1"/>
          <p:nvPr/>
        </p:nvSpPr>
        <p:spPr>
          <a:xfrm>
            <a:off x="2353932" y="1720015"/>
            <a:ext cx="2599238" cy="307905"/>
          </a:xfrm>
          <a:prstGeom prst="rect">
            <a:avLst/>
          </a:prstGeom>
          <a:noFill/>
        </p:spPr>
        <p:txBody>
          <a:bodyPr wrap="square" rtlCol="0">
            <a:spAutoFit/>
          </a:bodyPr>
          <a:lstStyle/>
          <a:p>
            <a:pPr algn="ctr"/>
            <a:r>
              <a:rPr lang="en-US" sz="1401" b="1" dirty="0">
                <a:solidFill>
                  <a:schemeClr val="tx1">
                    <a:lumMod val="65000"/>
                    <a:lumOff val="35000"/>
                  </a:schemeClr>
                </a:solidFill>
                <a:latin typeface="+mj-lt"/>
                <a:ea typeface="BentonSans Medium" charset="0"/>
                <a:cs typeface="BentonSans Medium" charset="0"/>
              </a:rPr>
              <a:t>OFFLINE</a:t>
            </a:r>
          </a:p>
        </p:txBody>
      </p:sp>
      <p:pic>
        <p:nvPicPr>
          <p:cNvPr id="20" name="Picture 12" descr="GitHub - objectbox/objectbox-java: Java Database for Mobile &amp; IoT - fast  and lightweight">
            <a:extLst>
              <a:ext uri="{FF2B5EF4-FFF2-40B4-BE49-F238E27FC236}">
                <a16:creationId xmlns:a16="http://schemas.microsoft.com/office/drawing/2014/main" id="{504D5F6B-D7D7-40C6-05CE-CA8EF848400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69860"/>
          <a:stretch/>
        </p:blipFill>
        <p:spPr bwMode="auto">
          <a:xfrm>
            <a:off x="3119165" y="2492896"/>
            <a:ext cx="565936" cy="438258"/>
          </a:xfrm>
          <a:prstGeom prst="rect">
            <a:avLst/>
          </a:prstGeom>
          <a:noFill/>
          <a:extLst>
            <a:ext uri="{909E8E84-426E-40DD-AFC4-6F175D3DCCD1}">
              <a14:hiddenFill xmlns:a14="http://schemas.microsoft.com/office/drawing/2010/main">
                <a:solidFill>
                  <a:srgbClr val="FFFFFF"/>
                </a:solidFill>
              </a14:hiddenFill>
            </a:ext>
          </a:extLst>
        </p:spPr>
      </p:pic>
      <p:sp>
        <p:nvSpPr>
          <p:cNvPr id="21" name="Rechteck 32">
            <a:extLst>
              <a:ext uri="{FF2B5EF4-FFF2-40B4-BE49-F238E27FC236}">
                <a16:creationId xmlns:a16="http://schemas.microsoft.com/office/drawing/2014/main" id="{D6AE5931-FC85-BF45-C409-B6B09410078B}"/>
              </a:ext>
            </a:extLst>
          </p:cNvPr>
          <p:cNvSpPr/>
          <p:nvPr/>
        </p:nvSpPr>
        <p:spPr>
          <a:xfrm>
            <a:off x="2975672" y="3012869"/>
            <a:ext cx="743793" cy="507831"/>
          </a:xfrm>
          <a:prstGeom prst="rect">
            <a:avLst/>
          </a:prstGeom>
        </p:spPr>
        <p:txBody>
          <a:bodyPr wrap="none" lIns="0" tIns="0" rIns="0" bIns="0">
            <a:spAutoFit/>
          </a:bodyPr>
          <a:lstStyle/>
          <a:p>
            <a:pPr algn="ctr"/>
            <a:r>
              <a:rPr lang="en-US" sz="1100" b="1" dirty="0">
                <a:solidFill>
                  <a:schemeClr val="accent4">
                    <a:lumMod val="75000"/>
                  </a:schemeClr>
                </a:solidFill>
                <a:latin typeface="Arial" charset="0"/>
                <a:cs typeface="Arial" charset="0"/>
              </a:rPr>
              <a:t>Object Box</a:t>
            </a:r>
          </a:p>
          <a:p>
            <a:pPr algn="ctr"/>
            <a:r>
              <a:rPr lang="en-US" sz="1100" b="1" dirty="0">
                <a:solidFill>
                  <a:schemeClr val="accent4">
                    <a:lumMod val="75000"/>
                  </a:schemeClr>
                </a:solidFill>
                <a:latin typeface="Arial" charset="0"/>
                <a:cs typeface="Arial" charset="0"/>
              </a:rPr>
              <a:t>Database</a:t>
            </a:r>
          </a:p>
          <a:p>
            <a:pPr algn="ctr"/>
            <a:r>
              <a:rPr lang="en-US" sz="1100" dirty="0">
                <a:solidFill>
                  <a:schemeClr val="accent4">
                    <a:lumMod val="75000"/>
                  </a:schemeClr>
                </a:solidFill>
                <a:latin typeface="Arial" charset="0"/>
                <a:cs typeface="Arial" charset="0"/>
              </a:rPr>
              <a:t>Local</a:t>
            </a:r>
          </a:p>
        </p:txBody>
      </p:sp>
      <p:cxnSp>
        <p:nvCxnSpPr>
          <p:cNvPr id="24" name="Gerade Verbindung mit Pfeil 136">
            <a:extLst>
              <a:ext uri="{FF2B5EF4-FFF2-40B4-BE49-F238E27FC236}">
                <a16:creationId xmlns:a16="http://schemas.microsoft.com/office/drawing/2014/main" id="{9B2A4524-3BE9-A506-EE3D-D99CE8622876}"/>
              </a:ext>
            </a:extLst>
          </p:cNvPr>
          <p:cNvCxnSpPr>
            <a:cxnSpLocks/>
            <a:endCxn id="96" idx="1"/>
          </p:cNvCxnSpPr>
          <p:nvPr/>
        </p:nvCxnSpPr>
        <p:spPr>
          <a:xfrm rot="16200000" flipH="1">
            <a:off x="3350701" y="3911066"/>
            <a:ext cx="1309028" cy="738167"/>
          </a:xfrm>
          <a:prstGeom prst="bentConnector2">
            <a:avLst/>
          </a:prstGeom>
          <a:ln w="15875" cap="flat" cmpd="sng" algn="ctr">
            <a:solidFill>
              <a:schemeClr val="dk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6" name="Rechteck 9">
            <a:extLst>
              <a:ext uri="{FF2B5EF4-FFF2-40B4-BE49-F238E27FC236}">
                <a16:creationId xmlns:a16="http://schemas.microsoft.com/office/drawing/2014/main" id="{0EDDD2BC-A1FB-6BA1-91CF-59DFBC8735E8}"/>
              </a:ext>
            </a:extLst>
          </p:cNvPr>
          <p:cNvSpPr/>
          <p:nvPr/>
        </p:nvSpPr>
        <p:spPr>
          <a:xfrm>
            <a:off x="2441126" y="2136188"/>
            <a:ext cx="2390013" cy="1410792"/>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solidFill>
              </a:rPr>
              <a:t>Local Application</a:t>
            </a:r>
          </a:p>
        </p:txBody>
      </p:sp>
      <p:sp>
        <p:nvSpPr>
          <p:cNvPr id="38" name="Abgerundetes Rechteck 24">
            <a:extLst>
              <a:ext uri="{FF2B5EF4-FFF2-40B4-BE49-F238E27FC236}">
                <a16:creationId xmlns:a16="http://schemas.microsoft.com/office/drawing/2014/main" id="{D22BFA3D-F509-26C7-AB64-596EC6FEBB5B}"/>
              </a:ext>
            </a:extLst>
          </p:cNvPr>
          <p:cNvSpPr/>
          <p:nvPr/>
        </p:nvSpPr>
        <p:spPr>
          <a:xfrm>
            <a:off x="6541414" y="4521220"/>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spTree>
    <p:extLst>
      <p:ext uri="{BB962C8B-B14F-4D97-AF65-F5344CB8AC3E}">
        <p14:creationId xmlns:p14="http://schemas.microsoft.com/office/powerpoint/2010/main" val="1530480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61"/>
          <p:cNvSpPr/>
          <p:nvPr/>
        </p:nvSpPr>
        <p:spPr>
          <a:xfrm>
            <a:off x="8598153" y="1963835"/>
            <a:ext cx="2304256" cy="3766899"/>
          </a:xfrm>
          <a:prstGeom prst="rect">
            <a:avLst/>
          </a:prstGeom>
          <a:noFill/>
          <a:ln w="19050">
            <a:solidFill>
              <a:srgbClr val="0F828F"/>
            </a:solidFill>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dirty="0">
                <a:solidFill>
                  <a:srgbClr val="0F828F"/>
                </a:solidFill>
                <a:ea typeface="BentonSans" charset="0"/>
                <a:cs typeface="BentonSans" charset="0"/>
              </a:rPr>
              <a:t>BACK-END</a:t>
            </a:r>
          </a:p>
        </p:txBody>
      </p:sp>
      <p:sp>
        <p:nvSpPr>
          <p:cNvPr id="5" name="Rechteck 9"/>
          <p:cNvSpPr/>
          <p:nvPr/>
        </p:nvSpPr>
        <p:spPr>
          <a:xfrm>
            <a:off x="2415715" y="1964040"/>
            <a:ext cx="5931629" cy="3766694"/>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40" name="Rechteck 9"/>
          <p:cNvSpPr/>
          <p:nvPr/>
        </p:nvSpPr>
        <p:spPr>
          <a:xfrm>
            <a:off x="2569195" y="2390861"/>
            <a:ext cx="5482720"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6" name="Rechteck 9"/>
          <p:cNvSpPr/>
          <p:nvPr/>
        </p:nvSpPr>
        <p:spPr>
          <a:xfrm>
            <a:off x="2724221" y="2730275"/>
            <a:ext cx="5129619" cy="1069360"/>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Design time environments Front-End</a:t>
            </a:r>
          </a:p>
        </p:txBody>
      </p:sp>
      <p:sp>
        <p:nvSpPr>
          <p:cNvPr id="112" name="Rechteck 40"/>
          <p:cNvSpPr/>
          <p:nvPr/>
        </p:nvSpPr>
        <p:spPr>
          <a:xfrm>
            <a:off x="4784029" y="3391720"/>
            <a:ext cx="122434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Visual Studio Code</a:t>
            </a:r>
          </a:p>
        </p:txBody>
      </p:sp>
      <p:cxnSp>
        <p:nvCxnSpPr>
          <p:cNvPr id="114" name="Straight Arrow Connector 131"/>
          <p:cNvCxnSpPr>
            <a:cxnSpLocks/>
          </p:cNvCxnSpPr>
          <p:nvPr/>
        </p:nvCxnSpPr>
        <p:spPr>
          <a:xfrm>
            <a:off x="5360093" y="3744928"/>
            <a:ext cx="4600" cy="2576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Rechteck 9"/>
          <p:cNvSpPr/>
          <p:nvPr/>
        </p:nvSpPr>
        <p:spPr>
          <a:xfrm>
            <a:off x="8683613" y="2747875"/>
            <a:ext cx="2077080" cy="1069360"/>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Design time environments Back-End</a:t>
            </a:r>
          </a:p>
        </p:txBody>
      </p:sp>
      <p:cxnSp>
        <p:nvCxnSpPr>
          <p:cNvPr id="54" name="Straight Arrow Connector 131"/>
          <p:cNvCxnSpPr>
            <a:cxnSpLocks/>
          </p:cNvCxnSpPr>
          <p:nvPr/>
        </p:nvCxnSpPr>
        <p:spPr>
          <a:xfrm>
            <a:off x="9735168" y="4978729"/>
            <a:ext cx="0" cy="31214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hteck 32">
            <a:extLst>
              <a:ext uri="{FF2B5EF4-FFF2-40B4-BE49-F238E27FC236}">
                <a16:creationId xmlns:a16="http://schemas.microsoft.com/office/drawing/2014/main" id="{B127BC1F-A9ED-48DD-948D-147DD87C8ED5}"/>
              </a:ext>
            </a:extLst>
          </p:cNvPr>
          <p:cNvSpPr/>
          <p:nvPr/>
        </p:nvSpPr>
        <p:spPr>
          <a:xfrm>
            <a:off x="4974280" y="4831505"/>
            <a:ext cx="719748" cy="323165"/>
          </a:xfrm>
          <a:prstGeom prst="rect">
            <a:avLst/>
          </a:prstGeom>
        </p:spPr>
        <p:txBody>
          <a:bodyPr wrap="none" lIns="0" tIns="0" rIns="0" bIns="0">
            <a:spAutoFit/>
          </a:bodyPr>
          <a:lstStyle/>
          <a:p>
            <a:pPr algn="ctr"/>
            <a:r>
              <a:rPr lang="en-US" sz="1050" b="1" dirty="0">
                <a:solidFill>
                  <a:schemeClr val="accent4">
                    <a:lumMod val="75000"/>
                  </a:schemeClr>
                </a:solidFill>
                <a:latin typeface="Arial" charset="0"/>
                <a:cs typeface="Arial" charset="0"/>
              </a:rPr>
              <a:t>FLUTTER </a:t>
            </a:r>
            <a:br>
              <a:rPr lang="en-US" sz="1050" b="1" dirty="0">
                <a:solidFill>
                  <a:schemeClr val="accent4">
                    <a:lumMod val="75000"/>
                  </a:schemeClr>
                </a:solidFill>
                <a:latin typeface="Arial" charset="0"/>
                <a:cs typeface="Arial" charset="0"/>
              </a:rPr>
            </a:br>
            <a:r>
              <a:rPr lang="en-US" sz="1050" b="1" dirty="0">
                <a:solidFill>
                  <a:schemeClr val="accent4">
                    <a:lumMod val="75000"/>
                  </a:schemeClr>
                </a:solidFill>
                <a:latin typeface="Arial" charset="0"/>
                <a:cs typeface="Arial" charset="0"/>
              </a:rPr>
              <a:t>Framework</a:t>
            </a:r>
          </a:p>
        </p:txBody>
      </p:sp>
      <p:pic>
        <p:nvPicPr>
          <p:cNvPr id="2" name="Picture 8" descr="1 Flutter App Development Company | QSS Technosoft">
            <a:extLst>
              <a:ext uri="{FF2B5EF4-FFF2-40B4-BE49-F238E27FC236}">
                <a16:creationId xmlns:a16="http://schemas.microsoft.com/office/drawing/2014/main" id="{4C4306DB-555C-A9B7-9367-B41E08F61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5664" y="4172133"/>
            <a:ext cx="489781" cy="48978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59E2859-73EA-3E4C-7C83-32811264B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094" y="2902313"/>
            <a:ext cx="470117" cy="4701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umérgete en el mundo Spring Boot - Armadillo Amarillo">
            <a:extLst>
              <a:ext uri="{FF2B5EF4-FFF2-40B4-BE49-F238E27FC236}">
                <a16:creationId xmlns:a16="http://schemas.microsoft.com/office/drawing/2014/main" id="{A3936062-B08C-D32D-7372-C913781B16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30" r="24496"/>
          <a:stretch/>
        </p:blipFill>
        <p:spPr bwMode="auto">
          <a:xfrm>
            <a:off x="9483805" y="4099926"/>
            <a:ext cx="498125" cy="497398"/>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40">
            <a:extLst>
              <a:ext uri="{FF2B5EF4-FFF2-40B4-BE49-F238E27FC236}">
                <a16:creationId xmlns:a16="http://schemas.microsoft.com/office/drawing/2014/main" id="{83E5D533-E85C-E39C-A1FE-29CB9E6D1B93}"/>
              </a:ext>
            </a:extLst>
          </p:cNvPr>
          <p:cNvSpPr/>
          <p:nvPr/>
        </p:nvSpPr>
        <p:spPr>
          <a:xfrm>
            <a:off x="9219390" y="3498486"/>
            <a:ext cx="974978" cy="169277"/>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Intellij IDEA</a:t>
            </a:r>
          </a:p>
        </p:txBody>
      </p:sp>
      <p:pic>
        <p:nvPicPr>
          <p:cNvPr id="2056" name="Picture 8" descr="Almacenamiento de base de datos - Iconos gratis de computadora">
            <a:extLst>
              <a:ext uri="{FF2B5EF4-FFF2-40B4-BE49-F238E27FC236}">
                <a16:creationId xmlns:a16="http://schemas.microsoft.com/office/drawing/2014/main" id="{DD6CE125-08C4-AD63-DE8F-34924A684A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7841" y="5233118"/>
            <a:ext cx="483683" cy="483683"/>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40">
            <a:extLst>
              <a:ext uri="{FF2B5EF4-FFF2-40B4-BE49-F238E27FC236}">
                <a16:creationId xmlns:a16="http://schemas.microsoft.com/office/drawing/2014/main" id="{52BA6D44-BD67-BD06-C2BD-5EF90F26C404}"/>
              </a:ext>
            </a:extLst>
          </p:cNvPr>
          <p:cNvSpPr/>
          <p:nvPr/>
        </p:nvSpPr>
        <p:spPr>
          <a:xfrm>
            <a:off x="9546920" y="5298565"/>
            <a:ext cx="64744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DATA BASE</a:t>
            </a:r>
          </a:p>
        </p:txBody>
      </p:sp>
      <p:pic>
        <p:nvPicPr>
          <p:cNvPr id="2058" name="Picture 10" descr="IntelliJ IDEA - Wikipedia, la enciclopedia libre">
            <a:extLst>
              <a:ext uri="{FF2B5EF4-FFF2-40B4-BE49-F238E27FC236}">
                <a16:creationId xmlns:a16="http://schemas.microsoft.com/office/drawing/2014/main" id="{084A6814-B254-1E87-849A-FDB08E3B7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62078" y="3071916"/>
            <a:ext cx="426570" cy="426570"/>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40">
            <a:extLst>
              <a:ext uri="{FF2B5EF4-FFF2-40B4-BE49-F238E27FC236}">
                <a16:creationId xmlns:a16="http://schemas.microsoft.com/office/drawing/2014/main" id="{38100FB5-39C2-EA79-C392-8AB9D46D6315}"/>
              </a:ext>
            </a:extLst>
          </p:cNvPr>
          <p:cNvSpPr/>
          <p:nvPr/>
        </p:nvSpPr>
        <p:spPr>
          <a:xfrm>
            <a:off x="9245378" y="4578606"/>
            <a:ext cx="97497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SPRING BOOT</a:t>
            </a:r>
          </a:p>
        </p:txBody>
      </p:sp>
      <p:cxnSp>
        <p:nvCxnSpPr>
          <p:cNvPr id="12" name="Straight Arrow Connector 131">
            <a:extLst>
              <a:ext uri="{FF2B5EF4-FFF2-40B4-BE49-F238E27FC236}">
                <a16:creationId xmlns:a16="http://schemas.microsoft.com/office/drawing/2014/main" id="{EB59E660-0428-8D20-49C3-34351C3A3191}"/>
              </a:ext>
            </a:extLst>
          </p:cNvPr>
          <p:cNvCxnSpPr>
            <a:cxnSpLocks/>
          </p:cNvCxnSpPr>
          <p:nvPr/>
        </p:nvCxnSpPr>
        <p:spPr>
          <a:xfrm>
            <a:off x="9706879" y="3714510"/>
            <a:ext cx="0" cy="28269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60" name="Picture 12" descr="GitHub - objectbox/objectbox-java: Java Database for Mobile &amp; IoT - fast  and lightweight">
            <a:extLst>
              <a:ext uri="{FF2B5EF4-FFF2-40B4-BE49-F238E27FC236}">
                <a16:creationId xmlns:a16="http://schemas.microsoft.com/office/drawing/2014/main" id="{2F15A770-003D-B165-330D-70A0892531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69860"/>
          <a:stretch/>
        </p:blipFill>
        <p:spPr bwMode="auto">
          <a:xfrm>
            <a:off x="3565276" y="4186336"/>
            <a:ext cx="709569" cy="549487"/>
          </a:xfrm>
          <a:prstGeom prst="rect">
            <a:avLst/>
          </a:prstGeom>
          <a:noFill/>
          <a:extLst>
            <a:ext uri="{909E8E84-426E-40DD-AFC4-6F175D3DCCD1}">
              <a14:hiddenFill xmlns:a14="http://schemas.microsoft.com/office/drawing/2010/main">
                <a:solidFill>
                  <a:srgbClr val="FFFFFF"/>
                </a:solidFill>
              </a14:hiddenFill>
            </a:ext>
          </a:extLst>
        </p:spPr>
      </p:pic>
      <p:sp>
        <p:nvSpPr>
          <p:cNvPr id="19" name="Rechteck 32">
            <a:extLst>
              <a:ext uri="{FF2B5EF4-FFF2-40B4-BE49-F238E27FC236}">
                <a16:creationId xmlns:a16="http://schemas.microsoft.com/office/drawing/2014/main" id="{059EFDFB-2C6A-4CB3-D42C-C6068CD80963}"/>
              </a:ext>
            </a:extLst>
          </p:cNvPr>
          <p:cNvSpPr/>
          <p:nvPr/>
        </p:nvSpPr>
        <p:spPr>
          <a:xfrm>
            <a:off x="3436543" y="4817353"/>
            <a:ext cx="1041953" cy="323165"/>
          </a:xfrm>
          <a:prstGeom prst="rect">
            <a:avLst/>
          </a:prstGeom>
        </p:spPr>
        <p:txBody>
          <a:bodyPr wrap="none" lIns="0" tIns="0" rIns="0" bIns="0">
            <a:spAutoFit/>
          </a:bodyPr>
          <a:lstStyle/>
          <a:p>
            <a:pPr algn="ctr"/>
            <a:r>
              <a:rPr lang="en-US" sz="1050" b="1" dirty="0">
                <a:solidFill>
                  <a:schemeClr val="accent4">
                    <a:lumMod val="75000"/>
                  </a:schemeClr>
                </a:solidFill>
                <a:latin typeface="Arial" charset="0"/>
                <a:cs typeface="Arial" charset="0"/>
              </a:rPr>
              <a:t>OBJECT BOX</a:t>
            </a:r>
          </a:p>
          <a:p>
            <a:pPr algn="ctr"/>
            <a:r>
              <a:rPr lang="en-US" sz="1050" b="1" dirty="0">
                <a:solidFill>
                  <a:schemeClr val="accent4">
                    <a:lumMod val="75000"/>
                  </a:schemeClr>
                </a:solidFill>
                <a:latin typeface="Arial" charset="0"/>
                <a:cs typeface="Arial" charset="0"/>
              </a:rPr>
              <a:t>Local Data Base</a:t>
            </a:r>
          </a:p>
        </p:txBody>
      </p:sp>
      <p:cxnSp>
        <p:nvCxnSpPr>
          <p:cNvPr id="20" name="Straight Arrow Connector 131">
            <a:extLst>
              <a:ext uri="{FF2B5EF4-FFF2-40B4-BE49-F238E27FC236}">
                <a16:creationId xmlns:a16="http://schemas.microsoft.com/office/drawing/2014/main" id="{A3A938B5-79C3-DAC4-A46D-95FFF9BE90CD}"/>
              </a:ext>
            </a:extLst>
          </p:cNvPr>
          <p:cNvCxnSpPr>
            <a:cxnSpLocks/>
          </p:cNvCxnSpPr>
          <p:nvPr/>
        </p:nvCxnSpPr>
        <p:spPr>
          <a:xfrm flipH="1">
            <a:off x="4444889" y="4461080"/>
            <a:ext cx="428562"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62" name="Picture 14" descr="PC o MAC: ¿Qué es mejor para el comercio de acciones?. Programación en  Castellano.">
            <a:extLst>
              <a:ext uri="{FF2B5EF4-FFF2-40B4-BE49-F238E27FC236}">
                <a16:creationId xmlns:a16="http://schemas.microsoft.com/office/drawing/2014/main" id="{C0213BFD-18D7-AFF5-6359-20548763633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783" t="12410" r="11096" b="15381"/>
          <a:stretch/>
        </p:blipFill>
        <p:spPr bwMode="auto">
          <a:xfrm>
            <a:off x="818237" y="2348880"/>
            <a:ext cx="825659" cy="56247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113">
            <a:extLst>
              <a:ext uri="{FF2B5EF4-FFF2-40B4-BE49-F238E27FC236}">
                <a16:creationId xmlns:a16="http://schemas.microsoft.com/office/drawing/2014/main" id="{00168F4D-5DFB-1035-1558-781CBD2BEB67}"/>
              </a:ext>
            </a:extLst>
          </p:cNvPr>
          <p:cNvCxnSpPr>
            <a:cxnSpLocks/>
          </p:cNvCxnSpPr>
          <p:nvPr/>
        </p:nvCxnSpPr>
        <p:spPr>
          <a:xfrm>
            <a:off x="1273051" y="1769074"/>
            <a:ext cx="0" cy="32445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hteck 9">
            <a:extLst>
              <a:ext uri="{FF2B5EF4-FFF2-40B4-BE49-F238E27FC236}">
                <a16:creationId xmlns:a16="http://schemas.microsoft.com/office/drawing/2014/main" id="{A429A1D5-8521-BD27-DFA9-F9E8619C86D1}"/>
              </a:ext>
            </a:extLst>
          </p:cNvPr>
          <p:cNvSpPr/>
          <p:nvPr/>
        </p:nvSpPr>
        <p:spPr>
          <a:xfrm>
            <a:off x="654932" y="1866609"/>
            <a:ext cx="1167860" cy="1645254"/>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sp>
        <p:nvSpPr>
          <p:cNvPr id="26" name="Abgerundetes Rechteck 30">
            <a:extLst>
              <a:ext uri="{FF2B5EF4-FFF2-40B4-BE49-F238E27FC236}">
                <a16:creationId xmlns:a16="http://schemas.microsoft.com/office/drawing/2014/main" id="{A643AAFB-6C1D-2CF7-04E8-5E1E5C731871}"/>
              </a:ext>
            </a:extLst>
          </p:cNvPr>
          <p:cNvSpPr/>
          <p:nvPr/>
        </p:nvSpPr>
        <p:spPr>
          <a:xfrm>
            <a:off x="789122" y="1074473"/>
            <a:ext cx="906802"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Hardware</a:t>
            </a:r>
          </a:p>
        </p:txBody>
      </p:sp>
      <p:pic>
        <p:nvPicPr>
          <p:cNvPr id="27" name="Graphic 131">
            <a:extLst>
              <a:ext uri="{FF2B5EF4-FFF2-40B4-BE49-F238E27FC236}">
                <a16:creationId xmlns:a16="http://schemas.microsoft.com/office/drawing/2014/main" id="{C671219E-8E5E-ED10-43F9-6421FC78B7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3051" y="1340768"/>
            <a:ext cx="360000" cy="360000"/>
          </a:xfrm>
          <a:prstGeom prst="rect">
            <a:avLst/>
          </a:prstGeom>
        </p:spPr>
      </p:pic>
      <p:sp>
        <p:nvSpPr>
          <p:cNvPr id="30" name="Abgerundetes Rechteck 30">
            <a:extLst>
              <a:ext uri="{FF2B5EF4-FFF2-40B4-BE49-F238E27FC236}">
                <a16:creationId xmlns:a16="http://schemas.microsoft.com/office/drawing/2014/main" id="{795DFE7C-718C-B6C3-2429-934203B59AAA}"/>
              </a:ext>
            </a:extLst>
          </p:cNvPr>
          <p:cNvSpPr/>
          <p:nvPr/>
        </p:nvSpPr>
        <p:spPr>
          <a:xfrm>
            <a:off x="573566" y="2958630"/>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MacOS / Windows</a:t>
            </a:r>
          </a:p>
        </p:txBody>
      </p:sp>
      <p:sp>
        <p:nvSpPr>
          <p:cNvPr id="32" name="TextBox 31">
            <a:extLst>
              <a:ext uri="{FF2B5EF4-FFF2-40B4-BE49-F238E27FC236}">
                <a16:creationId xmlns:a16="http://schemas.microsoft.com/office/drawing/2014/main" id="{62FDA275-985D-3069-483F-FCAAD4C60558}"/>
              </a:ext>
            </a:extLst>
          </p:cNvPr>
          <p:cNvSpPr txBox="1"/>
          <p:nvPr/>
        </p:nvSpPr>
        <p:spPr>
          <a:xfrm>
            <a:off x="2569195" y="2014939"/>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FONT-END</a:t>
            </a:r>
            <a:endParaRPr lang="en-PE" sz="1800" kern="0" dirty="0" err="1">
              <a:ea typeface="Arial Unicode MS" pitchFamily="34" charset="-128"/>
              <a:cs typeface="Arial Unicode MS" pitchFamily="34" charset="-128"/>
            </a:endParaRPr>
          </a:p>
        </p:txBody>
      </p:sp>
      <p:cxnSp>
        <p:nvCxnSpPr>
          <p:cNvPr id="35" name="Gewinkelte Verbindung 42">
            <a:extLst>
              <a:ext uri="{FF2B5EF4-FFF2-40B4-BE49-F238E27FC236}">
                <a16:creationId xmlns:a16="http://schemas.microsoft.com/office/drawing/2014/main" id="{A0DF06CF-930F-3675-C0D9-600C2CF30E91}"/>
              </a:ext>
            </a:extLst>
          </p:cNvPr>
          <p:cNvCxnSpPr>
            <a:cxnSpLocks/>
          </p:cNvCxnSpPr>
          <p:nvPr/>
        </p:nvCxnSpPr>
        <p:spPr>
          <a:xfrm flipH="1" flipV="1">
            <a:off x="7509306" y="4414572"/>
            <a:ext cx="1736072" cy="245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Abgerundetes Rechteck 24">
            <a:extLst>
              <a:ext uri="{FF2B5EF4-FFF2-40B4-BE49-F238E27FC236}">
                <a16:creationId xmlns:a16="http://schemas.microsoft.com/office/drawing/2014/main" id="{D9CDD832-027B-0C5A-3A83-C823084D41FA}"/>
              </a:ext>
            </a:extLst>
          </p:cNvPr>
          <p:cNvSpPr/>
          <p:nvPr/>
        </p:nvSpPr>
        <p:spPr>
          <a:xfrm>
            <a:off x="8147175" y="4338043"/>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REST</a:t>
            </a:r>
          </a:p>
        </p:txBody>
      </p:sp>
      <p:pic>
        <p:nvPicPr>
          <p:cNvPr id="2066" name="Picture 18" descr="Ilustración de Icono Ágil En Estilo Plano Ilustración Vectorial Flexible  Sobre Fondo Aislado Blanco Concepto De Negocio Del Ciclo De Flecha y más  Vectores Libres de Derechos de Ícono - iStock">
            <a:extLst>
              <a:ext uri="{FF2B5EF4-FFF2-40B4-BE49-F238E27FC236}">
                <a16:creationId xmlns:a16="http://schemas.microsoft.com/office/drawing/2014/main" id="{3B346A3A-CC21-6ADF-13A3-510D99EB270D}"/>
              </a:ext>
            </a:extLst>
          </p:cNvPr>
          <p:cNvPicPr>
            <a:picLocks noChangeAspect="1" noChangeArrowheads="1"/>
          </p:cNvPicPr>
          <p:nvPr/>
        </p:nvPicPr>
        <p:blipFill rotWithShape="1">
          <a:blip r:embed="rId11">
            <a:clrChange>
              <a:clrFrom>
                <a:srgbClr val="FFFFFF"/>
              </a:clrFrom>
              <a:clrTo>
                <a:srgbClr val="FFFFFF">
                  <a:alpha val="0"/>
                </a:srgbClr>
              </a:clrTo>
            </a:clrChange>
            <a:alphaModFix/>
            <a:extLst>
              <a:ext uri="{28A0092B-C50C-407E-A947-70E740481C1C}">
                <a14:useLocalDpi xmlns:a14="http://schemas.microsoft.com/office/drawing/2010/main" val="0"/>
              </a:ext>
            </a:extLst>
          </a:blip>
          <a:srcRect l="17302" t="24722" r="16759" b="23454"/>
          <a:stretch/>
        </p:blipFill>
        <p:spPr bwMode="auto">
          <a:xfrm>
            <a:off x="1849391" y="2695875"/>
            <a:ext cx="566324" cy="445093"/>
          </a:xfrm>
          <a:prstGeom prst="rect">
            <a:avLst/>
          </a:prstGeom>
          <a:noFill/>
          <a:extLst>
            <a:ext uri="{909E8E84-426E-40DD-AFC4-6F175D3DCCD1}">
              <a14:hiddenFill xmlns:a14="http://schemas.microsoft.com/office/drawing/2010/main">
                <a:solidFill>
                  <a:srgbClr val="FFFFFF"/>
                </a:solidFill>
              </a14:hiddenFill>
            </a:ext>
          </a:extLst>
        </p:spPr>
      </p:pic>
      <p:sp>
        <p:nvSpPr>
          <p:cNvPr id="41" name="Abgerundetes Rechteck 30">
            <a:extLst>
              <a:ext uri="{FF2B5EF4-FFF2-40B4-BE49-F238E27FC236}">
                <a16:creationId xmlns:a16="http://schemas.microsoft.com/office/drawing/2014/main" id="{CA656E5E-BFC5-5CA9-4E44-CB4567AD3E17}"/>
              </a:ext>
            </a:extLst>
          </p:cNvPr>
          <p:cNvSpPr/>
          <p:nvPr/>
        </p:nvSpPr>
        <p:spPr>
          <a:xfrm>
            <a:off x="1854545" y="3295093"/>
            <a:ext cx="579077" cy="341727"/>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900" b="1" dirty="0">
                <a:solidFill>
                  <a:schemeClr val="tx1">
                    <a:lumMod val="65000"/>
                    <a:lumOff val="35000"/>
                  </a:schemeClr>
                </a:solidFill>
                <a:latin typeface="Arial" charset="0"/>
                <a:ea typeface="Arial" charset="0"/>
                <a:cs typeface="Arial" charset="0"/>
              </a:rPr>
              <a:t>Build / Deploy</a:t>
            </a:r>
          </a:p>
        </p:txBody>
      </p:sp>
      <p:cxnSp>
        <p:nvCxnSpPr>
          <p:cNvPr id="42" name="Straight Arrow Connector 131">
            <a:extLst>
              <a:ext uri="{FF2B5EF4-FFF2-40B4-BE49-F238E27FC236}">
                <a16:creationId xmlns:a16="http://schemas.microsoft.com/office/drawing/2014/main" id="{38136ABE-9B91-D3A4-AA6F-45BD54BB5769}"/>
              </a:ext>
            </a:extLst>
          </p:cNvPr>
          <p:cNvCxnSpPr>
            <a:cxnSpLocks/>
          </p:cNvCxnSpPr>
          <p:nvPr/>
        </p:nvCxnSpPr>
        <p:spPr>
          <a:xfrm>
            <a:off x="1695924" y="3212976"/>
            <a:ext cx="1432723"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BF1C4D67-A057-E1D2-9F8D-934A794DE046}"/>
              </a:ext>
            </a:extLst>
          </p:cNvPr>
          <p:cNvSpPr txBox="1">
            <a:spLocks/>
          </p:cNvSpPr>
          <p:nvPr/>
        </p:nvSpPr>
        <p:spPr>
          <a:xfrm>
            <a:off x="654932" y="98048"/>
            <a:ext cx="7602895"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TECNOLOGIAS MONITOREO DE PROYECTOS TAMBOS</a:t>
            </a:r>
          </a:p>
          <a:p>
            <a:r>
              <a:rPr lang="en-US" sz="2000" dirty="0">
                <a:solidFill>
                  <a:srgbClr val="0092D1"/>
                </a:solidFill>
              </a:rPr>
              <a:t>MOPROT</a:t>
            </a:r>
          </a:p>
          <a:p>
            <a:endParaRPr lang="en-US" b="0" dirty="0">
              <a:solidFill>
                <a:schemeClr val="bg2">
                  <a:lumMod val="50000"/>
                </a:schemeClr>
              </a:solidFill>
            </a:endParaRPr>
          </a:p>
        </p:txBody>
      </p:sp>
      <p:sp>
        <p:nvSpPr>
          <p:cNvPr id="3" name="Abgerundetes Rechteck 30">
            <a:extLst>
              <a:ext uri="{FF2B5EF4-FFF2-40B4-BE49-F238E27FC236}">
                <a16:creationId xmlns:a16="http://schemas.microsoft.com/office/drawing/2014/main" id="{A5BCBA5B-A584-7106-DE03-A2BECD0E7288}"/>
              </a:ext>
            </a:extLst>
          </p:cNvPr>
          <p:cNvSpPr/>
          <p:nvPr/>
        </p:nvSpPr>
        <p:spPr>
          <a:xfrm>
            <a:off x="565924" y="4669685"/>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Mobile</a:t>
            </a:r>
          </a:p>
          <a:p>
            <a:pPr algn="ctr"/>
            <a:r>
              <a:rPr lang="en-US" sz="1100" b="1" dirty="0">
                <a:solidFill>
                  <a:schemeClr val="tx1">
                    <a:lumMod val="65000"/>
                    <a:lumOff val="35000"/>
                  </a:schemeClr>
                </a:solidFill>
                <a:latin typeface="Arial" charset="0"/>
                <a:ea typeface="Arial" charset="0"/>
                <a:cs typeface="Arial" charset="0"/>
              </a:rPr>
              <a:t>App</a:t>
            </a:r>
          </a:p>
        </p:txBody>
      </p:sp>
      <p:pic>
        <p:nvPicPr>
          <p:cNvPr id="6" name="Picture 6" descr="BytePace - Mobile development &amp; design">
            <a:extLst>
              <a:ext uri="{FF2B5EF4-FFF2-40B4-BE49-F238E27FC236}">
                <a16:creationId xmlns:a16="http://schemas.microsoft.com/office/drawing/2014/main" id="{311F08FE-73F0-E9B9-7DB8-69F61E0DAA4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8191" y="3948664"/>
            <a:ext cx="675902" cy="673742"/>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9">
            <a:extLst>
              <a:ext uri="{FF2B5EF4-FFF2-40B4-BE49-F238E27FC236}">
                <a16:creationId xmlns:a16="http://schemas.microsoft.com/office/drawing/2014/main" id="{4CF60A0E-3C29-2D0C-B9A2-50156501092A}"/>
              </a:ext>
            </a:extLst>
          </p:cNvPr>
          <p:cNvSpPr/>
          <p:nvPr/>
        </p:nvSpPr>
        <p:spPr>
          <a:xfrm>
            <a:off x="638846" y="3585486"/>
            <a:ext cx="1167860" cy="2075762"/>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cxnSp>
        <p:nvCxnSpPr>
          <p:cNvPr id="8" name="Straight Arrow Connector 131">
            <a:extLst>
              <a:ext uri="{FF2B5EF4-FFF2-40B4-BE49-F238E27FC236}">
                <a16:creationId xmlns:a16="http://schemas.microsoft.com/office/drawing/2014/main" id="{8E39B7CC-3786-591C-CF2C-7DCD762013B3}"/>
              </a:ext>
            </a:extLst>
          </p:cNvPr>
          <p:cNvCxnSpPr>
            <a:cxnSpLocks/>
          </p:cNvCxnSpPr>
          <p:nvPr/>
        </p:nvCxnSpPr>
        <p:spPr>
          <a:xfrm>
            <a:off x="1643896" y="3723276"/>
            <a:ext cx="1432723" cy="0"/>
          </a:xfrm>
          <a:prstGeom prst="straightConnector1">
            <a:avLst/>
          </a:prstGeom>
          <a:ln w="19050" cap="rnd" cmpd="sng">
            <a:solidFill>
              <a:schemeClr val="tx1">
                <a:lumMod val="65000"/>
                <a:lumOff val="3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237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61">
            <a:extLst>
              <a:ext uri="{FF2B5EF4-FFF2-40B4-BE49-F238E27FC236}">
                <a16:creationId xmlns:a16="http://schemas.microsoft.com/office/drawing/2014/main" id="{79374B51-D461-369E-49F7-DA9938037C78}"/>
              </a:ext>
            </a:extLst>
          </p:cNvPr>
          <p:cNvSpPr/>
          <p:nvPr/>
        </p:nvSpPr>
        <p:spPr>
          <a:xfrm>
            <a:off x="696987" y="1916832"/>
            <a:ext cx="1896190" cy="3766899"/>
          </a:xfrm>
          <a:prstGeom prst="rect">
            <a:avLst/>
          </a:prstGeom>
          <a:noFill/>
          <a:ln w="19050">
            <a:solidFill>
              <a:srgbClr val="0F828F"/>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dirty="0">
                <a:solidFill>
                  <a:srgbClr val="0F828F"/>
                </a:solidFill>
                <a:ea typeface="BentonSans" charset="0"/>
                <a:cs typeface="BentonSans" charset="0"/>
              </a:rPr>
              <a:t>BACK-END</a:t>
            </a:r>
          </a:p>
        </p:txBody>
      </p:sp>
      <p:pic>
        <p:nvPicPr>
          <p:cNvPr id="5" name="Picture 6" descr="Sumérgete en el mundo Spring Boot - Armadillo Amarillo">
            <a:extLst>
              <a:ext uri="{FF2B5EF4-FFF2-40B4-BE49-F238E27FC236}">
                <a16:creationId xmlns:a16="http://schemas.microsoft.com/office/drawing/2014/main" id="{F03EC17F-2BDF-84A6-E85A-8C34C57E90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30" r="24496"/>
          <a:stretch/>
        </p:blipFill>
        <p:spPr bwMode="auto">
          <a:xfrm>
            <a:off x="1430095" y="2912652"/>
            <a:ext cx="387291" cy="386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Almacenamiento de base de datos - Iconos gratis de computadora">
            <a:extLst>
              <a:ext uri="{FF2B5EF4-FFF2-40B4-BE49-F238E27FC236}">
                <a16:creationId xmlns:a16="http://schemas.microsoft.com/office/drawing/2014/main" id="{D3E28C26-2571-B363-3F3A-F69DAD700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330" y="4349082"/>
            <a:ext cx="376062" cy="376062"/>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40">
            <a:extLst>
              <a:ext uri="{FF2B5EF4-FFF2-40B4-BE49-F238E27FC236}">
                <a16:creationId xmlns:a16="http://schemas.microsoft.com/office/drawing/2014/main" id="{0645F299-2CA6-DA5E-1589-34F2F5B6B4CE}"/>
              </a:ext>
            </a:extLst>
          </p:cNvPr>
          <p:cNvSpPr/>
          <p:nvPr/>
        </p:nvSpPr>
        <p:spPr>
          <a:xfrm>
            <a:off x="1218802" y="4843899"/>
            <a:ext cx="835117" cy="169277"/>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DATA BASE</a:t>
            </a:r>
          </a:p>
        </p:txBody>
      </p:sp>
      <p:sp>
        <p:nvSpPr>
          <p:cNvPr id="10" name="Rechteck 40">
            <a:extLst>
              <a:ext uri="{FF2B5EF4-FFF2-40B4-BE49-F238E27FC236}">
                <a16:creationId xmlns:a16="http://schemas.microsoft.com/office/drawing/2014/main" id="{BEBC1298-5336-32E3-A9FA-3113413F8A65}"/>
              </a:ext>
            </a:extLst>
          </p:cNvPr>
          <p:cNvSpPr/>
          <p:nvPr/>
        </p:nvSpPr>
        <p:spPr>
          <a:xfrm>
            <a:off x="1204480" y="3374555"/>
            <a:ext cx="758042" cy="169277"/>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API REST</a:t>
            </a:r>
          </a:p>
        </p:txBody>
      </p:sp>
      <p:sp>
        <p:nvSpPr>
          <p:cNvPr id="15" name="Rechteck 9">
            <a:extLst>
              <a:ext uri="{FF2B5EF4-FFF2-40B4-BE49-F238E27FC236}">
                <a16:creationId xmlns:a16="http://schemas.microsoft.com/office/drawing/2014/main" id="{BC8FB50A-8B9D-8420-0795-2045BD92A53D}"/>
              </a:ext>
            </a:extLst>
          </p:cNvPr>
          <p:cNvSpPr/>
          <p:nvPr/>
        </p:nvSpPr>
        <p:spPr>
          <a:xfrm>
            <a:off x="2641205" y="1917037"/>
            <a:ext cx="8856984" cy="3766694"/>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16" name="Rechteck 9">
            <a:extLst>
              <a:ext uri="{FF2B5EF4-FFF2-40B4-BE49-F238E27FC236}">
                <a16:creationId xmlns:a16="http://schemas.microsoft.com/office/drawing/2014/main" id="{895BAB1C-426B-92C8-FEF8-88EF8F2207DF}"/>
              </a:ext>
            </a:extLst>
          </p:cNvPr>
          <p:cNvSpPr/>
          <p:nvPr/>
        </p:nvSpPr>
        <p:spPr>
          <a:xfrm>
            <a:off x="3001243" y="2443071"/>
            <a:ext cx="3442798"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17" name="TextBox 16">
            <a:extLst>
              <a:ext uri="{FF2B5EF4-FFF2-40B4-BE49-F238E27FC236}">
                <a16:creationId xmlns:a16="http://schemas.microsoft.com/office/drawing/2014/main" id="{D7162FDF-5E47-5761-D4DE-1362CB026C68}"/>
              </a:ext>
            </a:extLst>
          </p:cNvPr>
          <p:cNvSpPr txBox="1"/>
          <p:nvPr/>
        </p:nvSpPr>
        <p:spPr>
          <a:xfrm>
            <a:off x="3563827" y="2064470"/>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PE" sz="1800" kern="0" dirty="0">
              <a:ea typeface="Arial Unicode MS" pitchFamily="34" charset="-128"/>
              <a:cs typeface="Arial Unicode MS" pitchFamily="34" charset="-128"/>
            </a:endParaRPr>
          </a:p>
        </p:txBody>
      </p:sp>
      <p:sp>
        <p:nvSpPr>
          <p:cNvPr id="18" name="TextBox 17">
            <a:extLst>
              <a:ext uri="{FF2B5EF4-FFF2-40B4-BE49-F238E27FC236}">
                <a16:creationId xmlns:a16="http://schemas.microsoft.com/office/drawing/2014/main" id="{55A40BF2-426F-766E-F39D-7349133C5A4B}"/>
              </a:ext>
            </a:extLst>
          </p:cNvPr>
          <p:cNvSpPr txBox="1"/>
          <p:nvPr/>
        </p:nvSpPr>
        <p:spPr>
          <a:xfrm>
            <a:off x="3302406" y="1993261"/>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DATA LAYER</a:t>
            </a:r>
          </a:p>
        </p:txBody>
      </p:sp>
      <p:sp>
        <p:nvSpPr>
          <p:cNvPr id="20" name="Title 2">
            <a:extLst>
              <a:ext uri="{FF2B5EF4-FFF2-40B4-BE49-F238E27FC236}">
                <a16:creationId xmlns:a16="http://schemas.microsoft.com/office/drawing/2014/main" id="{C8280D00-8097-39B2-D5EA-058ED2E3DBFB}"/>
              </a:ext>
            </a:extLst>
          </p:cNvPr>
          <p:cNvSpPr txBox="1">
            <a:spLocks/>
          </p:cNvSpPr>
          <p:nvPr/>
        </p:nvSpPr>
        <p:spPr>
          <a:xfrm>
            <a:off x="664713" y="67097"/>
            <a:ext cx="11347311"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ARQUITECTURA DESARROLLO MONITOREO DE PROYECTOS TAMBOS</a:t>
            </a:r>
          </a:p>
          <a:p>
            <a:r>
              <a:rPr lang="en-US" sz="2000" dirty="0">
                <a:solidFill>
                  <a:srgbClr val="0092D1"/>
                </a:solidFill>
              </a:rPr>
              <a:t>MOPROT</a:t>
            </a:r>
          </a:p>
          <a:p>
            <a:endParaRPr lang="en-US" b="0" dirty="0">
              <a:solidFill>
                <a:schemeClr val="bg2">
                  <a:lumMod val="50000"/>
                </a:schemeClr>
              </a:solidFill>
            </a:endParaRPr>
          </a:p>
        </p:txBody>
      </p:sp>
      <p:pic>
        <p:nvPicPr>
          <p:cNvPr id="22" name="Picture 8" descr="Estructura de Paquetes en una aplicación de Spring Boot - Home">
            <a:extLst>
              <a:ext uri="{FF2B5EF4-FFF2-40B4-BE49-F238E27FC236}">
                <a16:creationId xmlns:a16="http://schemas.microsoft.com/office/drawing/2014/main" id="{53D1ECF1-E2BE-26B3-F24B-1A75D27758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02" t="77997" r="62413"/>
          <a:stretch/>
        </p:blipFill>
        <p:spPr bwMode="auto">
          <a:xfrm>
            <a:off x="5080294" y="3615286"/>
            <a:ext cx="1166501" cy="406148"/>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1C4AF771-50D5-BCD8-7CC1-270B31395C6B}"/>
              </a:ext>
            </a:extLst>
          </p:cNvPr>
          <p:cNvSpPr/>
          <p:nvPr/>
        </p:nvSpPr>
        <p:spPr bwMode="gray">
          <a:xfrm>
            <a:off x="3382180" y="4371541"/>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DB DataSource</a:t>
            </a:r>
          </a:p>
          <a:p>
            <a:pPr marR="0" algn="ctr" defTabSz="914400" eaLnBrk="1" fontAlgn="base" latinLnBrk="0" hangingPunct="1">
              <a:lnSpc>
                <a:spcPct val="100000"/>
              </a:lnSpc>
              <a:spcBef>
                <a:spcPct val="50000"/>
              </a:spcBef>
              <a:spcAft>
                <a:spcPct val="0"/>
              </a:spcAft>
              <a:buClr>
                <a:srgbClr val="F0AB00"/>
              </a:buClr>
              <a:buSzPct val="80000"/>
              <a:tabLst/>
            </a:pPr>
            <a:r>
              <a:rPr lang="en-PE" sz="700" kern="0" dirty="0">
                <a:ea typeface="Arial Unicode MS" pitchFamily="34" charset="-128"/>
                <a:cs typeface="Arial Unicode MS" pitchFamily="34" charset="-128"/>
              </a:rPr>
              <a:t>(SqlLite)</a:t>
            </a:r>
          </a:p>
        </p:txBody>
      </p:sp>
      <p:sp>
        <p:nvSpPr>
          <p:cNvPr id="24" name="Rounded Rectangle 23">
            <a:extLst>
              <a:ext uri="{FF2B5EF4-FFF2-40B4-BE49-F238E27FC236}">
                <a16:creationId xmlns:a16="http://schemas.microsoft.com/office/drawing/2014/main" id="{E4472C2A-6C5A-D96D-C83E-8EC0E7A1EA1A}"/>
              </a:ext>
            </a:extLst>
          </p:cNvPr>
          <p:cNvSpPr/>
          <p:nvPr/>
        </p:nvSpPr>
        <p:spPr bwMode="gray">
          <a:xfrm>
            <a:off x="3375828" y="2930223"/>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API DataSource</a:t>
            </a:r>
          </a:p>
          <a:p>
            <a:pPr marR="0" algn="ctr" defTabSz="914400" eaLnBrk="1" fontAlgn="base" latinLnBrk="0" hangingPunct="1">
              <a:lnSpc>
                <a:spcPct val="100000"/>
              </a:lnSpc>
              <a:spcBef>
                <a:spcPct val="50000"/>
              </a:spcBef>
              <a:spcAft>
                <a:spcPct val="0"/>
              </a:spcAft>
              <a:buClr>
                <a:srgbClr val="F0AB00"/>
              </a:buClr>
              <a:buSzPct val="80000"/>
              <a:tabLst/>
            </a:pPr>
            <a:r>
              <a:rPr lang="en-PE" sz="700" kern="0" dirty="0">
                <a:ea typeface="Arial Unicode MS" pitchFamily="34" charset="-128"/>
                <a:cs typeface="Arial Unicode MS" pitchFamily="34" charset="-128"/>
              </a:rPr>
              <a:t>(HTTP)</a:t>
            </a:r>
          </a:p>
        </p:txBody>
      </p:sp>
      <p:cxnSp>
        <p:nvCxnSpPr>
          <p:cNvPr id="25" name="Straight Arrow Connector 105">
            <a:extLst>
              <a:ext uri="{FF2B5EF4-FFF2-40B4-BE49-F238E27FC236}">
                <a16:creationId xmlns:a16="http://schemas.microsoft.com/office/drawing/2014/main" id="{3E602C93-7FBA-8BCD-9E69-1414184AF1CA}"/>
              </a:ext>
            </a:extLst>
          </p:cNvPr>
          <p:cNvCxnSpPr>
            <a:cxnSpLocks/>
            <a:stCxn id="5" idx="3"/>
            <a:endCxn id="24" idx="1"/>
          </p:cNvCxnSpPr>
          <p:nvPr/>
        </p:nvCxnSpPr>
        <p:spPr>
          <a:xfrm flipV="1">
            <a:off x="1817386" y="3103379"/>
            <a:ext cx="1558442" cy="2636"/>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105">
            <a:extLst>
              <a:ext uri="{FF2B5EF4-FFF2-40B4-BE49-F238E27FC236}">
                <a16:creationId xmlns:a16="http://schemas.microsoft.com/office/drawing/2014/main" id="{4F2B9147-7D69-992B-1B2E-272612AB32BB}"/>
              </a:ext>
            </a:extLst>
          </p:cNvPr>
          <p:cNvCxnSpPr>
            <a:cxnSpLocks/>
            <a:stCxn id="7" idx="3"/>
            <a:endCxn id="23" idx="1"/>
          </p:cNvCxnSpPr>
          <p:nvPr/>
        </p:nvCxnSpPr>
        <p:spPr>
          <a:xfrm>
            <a:off x="1824392" y="4537113"/>
            <a:ext cx="1557788" cy="7584"/>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105">
            <a:extLst>
              <a:ext uri="{FF2B5EF4-FFF2-40B4-BE49-F238E27FC236}">
                <a16:creationId xmlns:a16="http://schemas.microsoft.com/office/drawing/2014/main" id="{5E019F8D-AC24-043E-ECF6-B80A7BF8D542}"/>
              </a:ext>
            </a:extLst>
          </p:cNvPr>
          <p:cNvCxnSpPr>
            <a:cxnSpLocks/>
            <a:stCxn id="24" idx="3"/>
            <a:endCxn id="22" idx="1"/>
          </p:cNvCxnSpPr>
          <p:nvPr/>
        </p:nvCxnSpPr>
        <p:spPr>
          <a:xfrm>
            <a:off x="4542329" y="3103379"/>
            <a:ext cx="537965" cy="71498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105">
            <a:extLst>
              <a:ext uri="{FF2B5EF4-FFF2-40B4-BE49-F238E27FC236}">
                <a16:creationId xmlns:a16="http://schemas.microsoft.com/office/drawing/2014/main" id="{9FCB7153-F9BF-BC31-E6E2-13264C2B9114}"/>
              </a:ext>
            </a:extLst>
          </p:cNvPr>
          <p:cNvCxnSpPr>
            <a:cxnSpLocks/>
            <a:stCxn id="23" idx="3"/>
            <a:endCxn id="22" idx="1"/>
          </p:cNvCxnSpPr>
          <p:nvPr/>
        </p:nvCxnSpPr>
        <p:spPr>
          <a:xfrm flipV="1">
            <a:off x="4548681" y="3818360"/>
            <a:ext cx="531613" cy="726337"/>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hteck 9">
            <a:extLst>
              <a:ext uri="{FF2B5EF4-FFF2-40B4-BE49-F238E27FC236}">
                <a16:creationId xmlns:a16="http://schemas.microsoft.com/office/drawing/2014/main" id="{02EF5DDC-0EAE-A0E1-B87C-690FE32B93A3}"/>
              </a:ext>
            </a:extLst>
          </p:cNvPr>
          <p:cNvSpPr/>
          <p:nvPr/>
        </p:nvSpPr>
        <p:spPr>
          <a:xfrm>
            <a:off x="6527357" y="2440682"/>
            <a:ext cx="2220745"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0" name="Rechteck 9">
            <a:extLst>
              <a:ext uri="{FF2B5EF4-FFF2-40B4-BE49-F238E27FC236}">
                <a16:creationId xmlns:a16="http://schemas.microsoft.com/office/drawing/2014/main" id="{8F456357-1D90-1C2D-6229-6AE90BD595E1}"/>
              </a:ext>
            </a:extLst>
          </p:cNvPr>
          <p:cNvSpPr/>
          <p:nvPr/>
        </p:nvSpPr>
        <p:spPr>
          <a:xfrm>
            <a:off x="8831419" y="2440681"/>
            <a:ext cx="2270532"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2" name="TextBox 41">
            <a:extLst>
              <a:ext uri="{FF2B5EF4-FFF2-40B4-BE49-F238E27FC236}">
                <a16:creationId xmlns:a16="http://schemas.microsoft.com/office/drawing/2014/main" id="{17AB251F-69A4-30A1-6F4B-1A9D1A64F969}"/>
              </a:ext>
            </a:extLst>
          </p:cNvPr>
          <p:cNvSpPr txBox="1"/>
          <p:nvPr/>
        </p:nvSpPr>
        <p:spPr>
          <a:xfrm>
            <a:off x="6828520" y="1985069"/>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CONTROLLER</a:t>
            </a:r>
            <a:endParaRPr lang="en-PE" sz="1800" kern="0" dirty="0" err="1">
              <a:ea typeface="Arial Unicode MS" pitchFamily="34" charset="-128"/>
              <a:cs typeface="Arial Unicode MS" pitchFamily="34" charset="-128"/>
            </a:endParaRPr>
          </a:p>
        </p:txBody>
      </p:sp>
      <p:sp>
        <p:nvSpPr>
          <p:cNvPr id="43" name="TextBox 42">
            <a:extLst>
              <a:ext uri="{FF2B5EF4-FFF2-40B4-BE49-F238E27FC236}">
                <a16:creationId xmlns:a16="http://schemas.microsoft.com/office/drawing/2014/main" id="{DD6C485D-462A-B2B8-BCAE-CF7D2AF2E4FA}"/>
              </a:ext>
            </a:extLst>
          </p:cNvPr>
          <p:cNvSpPr txBox="1"/>
          <p:nvPr/>
        </p:nvSpPr>
        <p:spPr>
          <a:xfrm>
            <a:off x="9182367" y="1980038"/>
            <a:ext cx="1667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PRESENTATION</a:t>
            </a:r>
            <a:endParaRPr lang="en-PE" sz="1800" kern="0" dirty="0" err="1">
              <a:ea typeface="Arial Unicode MS" pitchFamily="34" charset="-128"/>
              <a:cs typeface="Arial Unicode MS" pitchFamily="34" charset="-128"/>
            </a:endParaRPr>
          </a:p>
        </p:txBody>
      </p:sp>
      <p:pic>
        <p:nvPicPr>
          <p:cNvPr id="44" name="Picture 8" descr="Estructura de Paquetes en una aplicación de Spring Boot - Home">
            <a:extLst>
              <a:ext uri="{FF2B5EF4-FFF2-40B4-BE49-F238E27FC236}">
                <a16:creationId xmlns:a16="http://schemas.microsoft.com/office/drawing/2014/main" id="{659077E7-18AC-DF1A-2D4B-AAF3D558D0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02" t="27837" r="62413" b="51756"/>
          <a:stretch/>
        </p:blipFill>
        <p:spPr bwMode="auto">
          <a:xfrm>
            <a:off x="7150203" y="3636953"/>
            <a:ext cx="1166501" cy="37669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descr="Estructura de Paquetes en una aplicación de Spring Boot - Home">
            <a:extLst>
              <a:ext uri="{FF2B5EF4-FFF2-40B4-BE49-F238E27FC236}">
                <a16:creationId xmlns:a16="http://schemas.microsoft.com/office/drawing/2014/main" id="{33BEF7C1-8E2E-6CF5-3D1E-7201E155C8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02" t="1" r="62413" b="75024"/>
          <a:stretch/>
        </p:blipFill>
        <p:spPr bwMode="auto">
          <a:xfrm>
            <a:off x="7150203" y="2664117"/>
            <a:ext cx="1166501" cy="461032"/>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105">
            <a:extLst>
              <a:ext uri="{FF2B5EF4-FFF2-40B4-BE49-F238E27FC236}">
                <a16:creationId xmlns:a16="http://schemas.microsoft.com/office/drawing/2014/main" id="{75186CAC-6216-12DA-1292-C43639C4263A}"/>
              </a:ext>
            </a:extLst>
          </p:cNvPr>
          <p:cNvCxnSpPr>
            <a:cxnSpLocks/>
            <a:stCxn id="44" idx="1"/>
            <a:endCxn id="22" idx="3"/>
          </p:cNvCxnSpPr>
          <p:nvPr/>
        </p:nvCxnSpPr>
        <p:spPr>
          <a:xfrm flipH="1" flipV="1">
            <a:off x="6246795" y="3818360"/>
            <a:ext cx="903408" cy="694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105">
            <a:extLst>
              <a:ext uri="{FF2B5EF4-FFF2-40B4-BE49-F238E27FC236}">
                <a16:creationId xmlns:a16="http://schemas.microsoft.com/office/drawing/2014/main" id="{EB3100CF-7838-FBC5-F2D6-F64A05500463}"/>
              </a:ext>
            </a:extLst>
          </p:cNvPr>
          <p:cNvCxnSpPr>
            <a:cxnSpLocks/>
            <a:stCxn id="44" idx="0"/>
            <a:endCxn id="45" idx="2"/>
          </p:cNvCxnSpPr>
          <p:nvPr/>
        </p:nvCxnSpPr>
        <p:spPr>
          <a:xfrm flipV="1">
            <a:off x="7733454" y="3125149"/>
            <a:ext cx="0" cy="511804"/>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7" name="Picture 8" descr="Estructura de Paquetes en una aplicación de Spring Boot - Home">
            <a:extLst>
              <a:ext uri="{FF2B5EF4-FFF2-40B4-BE49-F238E27FC236}">
                <a16:creationId xmlns:a16="http://schemas.microsoft.com/office/drawing/2014/main" id="{F884A13C-9F53-542F-7302-DE5D5E5BA4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02" t="52281" r="62413" b="26468"/>
          <a:stretch/>
        </p:blipFill>
        <p:spPr bwMode="auto">
          <a:xfrm>
            <a:off x="3372201" y="3621384"/>
            <a:ext cx="1166501" cy="392265"/>
          </a:xfrm>
          <a:prstGeom prst="rect">
            <a:avLst/>
          </a:prstGeom>
          <a:noFill/>
          <a:extLst>
            <a:ext uri="{909E8E84-426E-40DD-AFC4-6F175D3DCCD1}">
              <a14:hiddenFill xmlns:a14="http://schemas.microsoft.com/office/drawing/2010/main">
                <a:solidFill>
                  <a:srgbClr val="FFFFFF"/>
                </a:solidFill>
              </a14:hiddenFill>
            </a:ext>
          </a:extLst>
        </p:spPr>
      </p:pic>
      <p:cxnSp>
        <p:nvCxnSpPr>
          <p:cNvPr id="1042" name="Gerade Verbindung mit Pfeil 136">
            <a:extLst>
              <a:ext uri="{FF2B5EF4-FFF2-40B4-BE49-F238E27FC236}">
                <a16:creationId xmlns:a16="http://schemas.microsoft.com/office/drawing/2014/main" id="{591950DE-B6CF-A7FB-DFF6-2214DBE4446C}"/>
              </a:ext>
            </a:extLst>
          </p:cNvPr>
          <p:cNvCxnSpPr>
            <a:cxnSpLocks/>
            <a:stCxn id="57" idx="2"/>
            <a:endCxn id="23" idx="0"/>
          </p:cNvCxnSpPr>
          <p:nvPr/>
        </p:nvCxnSpPr>
        <p:spPr>
          <a:xfrm rot="16200000" flipH="1">
            <a:off x="3781495" y="4187605"/>
            <a:ext cx="357892" cy="9979"/>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45" name="Gerade Verbindung mit Pfeil 136">
            <a:extLst>
              <a:ext uri="{FF2B5EF4-FFF2-40B4-BE49-F238E27FC236}">
                <a16:creationId xmlns:a16="http://schemas.microsoft.com/office/drawing/2014/main" id="{18967EDE-FD45-D0FB-137D-8EB3929D7B1A}"/>
              </a:ext>
            </a:extLst>
          </p:cNvPr>
          <p:cNvCxnSpPr>
            <a:cxnSpLocks/>
            <a:stCxn id="24" idx="2"/>
            <a:endCxn id="57" idx="0"/>
          </p:cNvCxnSpPr>
          <p:nvPr/>
        </p:nvCxnSpPr>
        <p:spPr>
          <a:xfrm rot="5400000">
            <a:off x="3784841" y="3447146"/>
            <a:ext cx="344850" cy="3627"/>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48" name="Gerade Verbindung mit Pfeil 136">
            <a:extLst>
              <a:ext uri="{FF2B5EF4-FFF2-40B4-BE49-F238E27FC236}">
                <a16:creationId xmlns:a16="http://schemas.microsoft.com/office/drawing/2014/main" id="{F15FEC3A-C775-E346-006D-FEE879BB5D4B}"/>
              </a:ext>
            </a:extLst>
          </p:cNvPr>
          <p:cNvCxnSpPr>
            <a:cxnSpLocks/>
            <a:stCxn id="57" idx="3"/>
            <a:endCxn id="22" idx="1"/>
          </p:cNvCxnSpPr>
          <p:nvPr/>
        </p:nvCxnSpPr>
        <p:spPr>
          <a:xfrm>
            <a:off x="4538702" y="3817517"/>
            <a:ext cx="541592" cy="843"/>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1071" name="Group 1070">
            <a:extLst>
              <a:ext uri="{FF2B5EF4-FFF2-40B4-BE49-F238E27FC236}">
                <a16:creationId xmlns:a16="http://schemas.microsoft.com/office/drawing/2014/main" id="{2351DE96-46A9-A8E2-0246-E1708209D37B}"/>
              </a:ext>
            </a:extLst>
          </p:cNvPr>
          <p:cNvGrpSpPr/>
          <p:nvPr/>
        </p:nvGrpSpPr>
        <p:grpSpPr>
          <a:xfrm>
            <a:off x="9252808" y="2736235"/>
            <a:ext cx="1166501" cy="346311"/>
            <a:chOff x="9426469" y="3852444"/>
            <a:chExt cx="1166501" cy="346311"/>
          </a:xfrm>
        </p:grpSpPr>
        <p:sp>
          <p:nvSpPr>
            <p:cNvPr id="1070" name="Rounded Rectangle 1069">
              <a:extLst>
                <a:ext uri="{FF2B5EF4-FFF2-40B4-BE49-F238E27FC236}">
                  <a16:creationId xmlns:a16="http://schemas.microsoft.com/office/drawing/2014/main" id="{332DCE62-C74D-9892-229D-9D57F48F1F3B}"/>
                </a:ext>
              </a:extLst>
            </p:cNvPr>
            <p:cNvSpPr/>
            <p:nvPr/>
          </p:nvSpPr>
          <p:spPr bwMode="gray">
            <a:xfrm>
              <a:off x="9426469" y="3852444"/>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Widgets</a:t>
              </a:r>
              <a:endParaRPr lang="en-PE" sz="700" kern="0" dirty="0">
                <a:ea typeface="Arial Unicode MS" pitchFamily="34" charset="-128"/>
                <a:cs typeface="Arial Unicode MS" pitchFamily="34" charset="-128"/>
              </a:endParaRPr>
            </a:p>
          </p:txBody>
        </p:sp>
        <p:pic>
          <p:nvPicPr>
            <p:cNvPr id="1069" name="Picture 10" descr="Mobile App Development Icon #368862 - Free Icons Library">
              <a:extLst>
                <a:ext uri="{FF2B5EF4-FFF2-40B4-BE49-F238E27FC236}">
                  <a16:creationId xmlns:a16="http://schemas.microsoft.com/office/drawing/2014/main" id="{928B7B83-D5BB-54DD-B124-0543CD8F4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1423" y="3896313"/>
              <a:ext cx="258572" cy="258572"/>
            </a:xfrm>
            <a:prstGeom prst="rect">
              <a:avLst/>
            </a:prstGeom>
            <a:noFill/>
            <a:extLst>
              <a:ext uri="{909E8E84-426E-40DD-AFC4-6F175D3DCCD1}">
                <a14:hiddenFill xmlns:a14="http://schemas.microsoft.com/office/drawing/2010/main">
                  <a:solidFill>
                    <a:srgbClr val="FFFFFF"/>
                  </a:solidFill>
                </a14:hiddenFill>
              </a:ext>
            </a:extLst>
          </p:spPr>
        </p:pic>
      </p:grpSp>
      <p:pic>
        <p:nvPicPr>
          <p:cNvPr id="1072" name="Picture 18" descr="Ilustración de Icono Ágil En Estilo Plano Ilustración Vectorial Flexible  Sobre Fondo Aislado Blanco Concepto De Negocio Del Ciclo De Flecha y más  Vectores Libres de Derechos de Ícono - iStock">
            <a:extLst>
              <a:ext uri="{FF2B5EF4-FFF2-40B4-BE49-F238E27FC236}">
                <a16:creationId xmlns:a16="http://schemas.microsoft.com/office/drawing/2014/main" id="{8F5F5E37-1BFE-6F15-B607-DF76493D9351}"/>
              </a:ext>
            </a:extLst>
          </p:cNvPr>
          <p:cNvPicPr>
            <a:picLocks noChangeAspect="1" noChangeArrowheads="1"/>
          </p:cNvPicPr>
          <p:nvPr/>
        </p:nvPicPr>
        <p:blipFill rotWithShape="1">
          <a:blip r:embed="rId6">
            <a:clrChange>
              <a:clrFrom>
                <a:srgbClr val="FFFFFF"/>
              </a:clrFrom>
              <a:clrTo>
                <a:srgbClr val="FFFFFF">
                  <a:alpha val="0"/>
                </a:srgbClr>
              </a:clrTo>
            </a:clrChange>
            <a:alphaModFix/>
            <a:extLst>
              <a:ext uri="{28A0092B-C50C-407E-A947-70E740481C1C}">
                <a14:useLocalDpi xmlns:a14="http://schemas.microsoft.com/office/drawing/2010/main" val="0"/>
              </a:ext>
            </a:extLst>
          </a:blip>
          <a:srcRect l="17302" t="24722" r="16759" b="23454"/>
          <a:stretch/>
        </p:blipFill>
        <p:spPr bwMode="auto">
          <a:xfrm>
            <a:off x="6609179" y="3500809"/>
            <a:ext cx="372827" cy="293017"/>
          </a:xfrm>
          <a:prstGeom prst="rect">
            <a:avLst/>
          </a:prstGeom>
          <a:noFill/>
          <a:extLst>
            <a:ext uri="{909E8E84-426E-40DD-AFC4-6F175D3DCCD1}">
              <a14:hiddenFill xmlns:a14="http://schemas.microsoft.com/office/drawing/2010/main">
                <a:solidFill>
                  <a:srgbClr val="FFFFFF"/>
                </a:solidFill>
              </a14:hiddenFill>
            </a:ext>
          </a:extLst>
        </p:spPr>
      </p:pic>
      <p:cxnSp>
        <p:nvCxnSpPr>
          <p:cNvPr id="1077" name="Straight Arrow Connector 105">
            <a:extLst>
              <a:ext uri="{FF2B5EF4-FFF2-40B4-BE49-F238E27FC236}">
                <a16:creationId xmlns:a16="http://schemas.microsoft.com/office/drawing/2014/main" id="{783A1B40-A3B7-EBA0-567D-07FBBA063240}"/>
              </a:ext>
            </a:extLst>
          </p:cNvPr>
          <p:cNvCxnSpPr>
            <a:cxnSpLocks/>
            <a:stCxn id="1070" idx="1"/>
            <a:endCxn id="45" idx="3"/>
          </p:cNvCxnSpPr>
          <p:nvPr/>
        </p:nvCxnSpPr>
        <p:spPr>
          <a:xfrm flipH="1" flipV="1">
            <a:off x="8316704" y="2894633"/>
            <a:ext cx="936104" cy="14758"/>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Abgerundetes Rechteck 24">
            <a:extLst>
              <a:ext uri="{FF2B5EF4-FFF2-40B4-BE49-F238E27FC236}">
                <a16:creationId xmlns:a16="http://schemas.microsoft.com/office/drawing/2014/main" id="{138A3560-9D86-D150-B28D-10890ADB748B}"/>
              </a:ext>
            </a:extLst>
          </p:cNvPr>
          <p:cNvSpPr/>
          <p:nvPr/>
        </p:nvSpPr>
        <p:spPr>
          <a:xfrm>
            <a:off x="2233584" y="2832072"/>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sp>
        <p:nvSpPr>
          <p:cNvPr id="14" name="Abgerundetes Rechteck 24">
            <a:extLst>
              <a:ext uri="{FF2B5EF4-FFF2-40B4-BE49-F238E27FC236}">
                <a16:creationId xmlns:a16="http://schemas.microsoft.com/office/drawing/2014/main" id="{5751ED27-15A1-1DDF-35DD-DA21CA8FA1D7}"/>
              </a:ext>
            </a:extLst>
          </p:cNvPr>
          <p:cNvSpPr/>
          <p:nvPr/>
        </p:nvSpPr>
        <p:spPr>
          <a:xfrm>
            <a:off x="2263876" y="4630745"/>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BentonSans Book " charset="0"/>
                <a:cs typeface="BentonSans Book " charset="0"/>
              </a:rPr>
              <a:t>OFFLINE</a:t>
            </a:r>
            <a:endPar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endParaRPr>
          </a:p>
        </p:txBody>
      </p:sp>
      <p:pic>
        <p:nvPicPr>
          <p:cNvPr id="1086" name="Picture 6" descr="BytePace - Mobile development &amp; design">
            <a:extLst>
              <a:ext uri="{FF2B5EF4-FFF2-40B4-BE49-F238E27FC236}">
                <a16:creationId xmlns:a16="http://schemas.microsoft.com/office/drawing/2014/main" id="{EB8B9D15-2ABC-4FA6-C7D8-7EC7C70462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96334" y="3615286"/>
            <a:ext cx="675902" cy="6737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5F7090-20B0-BA45-58C3-374B95260DE5}"/>
              </a:ext>
            </a:extLst>
          </p:cNvPr>
          <p:cNvSpPr txBox="1"/>
          <p:nvPr/>
        </p:nvSpPr>
        <p:spPr>
          <a:xfrm>
            <a:off x="733573" y="1722532"/>
            <a:ext cx="1859604"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FUENTES EXTERNAS DE DATOS</a:t>
            </a:r>
          </a:p>
        </p:txBody>
      </p:sp>
      <p:sp>
        <p:nvSpPr>
          <p:cNvPr id="4" name="TextBox 3">
            <a:extLst>
              <a:ext uri="{FF2B5EF4-FFF2-40B4-BE49-F238E27FC236}">
                <a16:creationId xmlns:a16="http://schemas.microsoft.com/office/drawing/2014/main" id="{8A3B592F-5D38-62F0-F3E0-5801E088D77C}"/>
              </a:ext>
            </a:extLst>
          </p:cNvPr>
          <p:cNvSpPr txBox="1"/>
          <p:nvPr/>
        </p:nvSpPr>
        <p:spPr>
          <a:xfrm>
            <a:off x="3310293" y="1727315"/>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DE DATOS</a:t>
            </a:r>
          </a:p>
        </p:txBody>
      </p:sp>
      <p:sp>
        <p:nvSpPr>
          <p:cNvPr id="6" name="TextBox 5">
            <a:extLst>
              <a:ext uri="{FF2B5EF4-FFF2-40B4-BE49-F238E27FC236}">
                <a16:creationId xmlns:a16="http://schemas.microsoft.com/office/drawing/2014/main" id="{E7F1198C-D398-A9F7-F78E-88CBB042769D}"/>
              </a:ext>
            </a:extLst>
          </p:cNvPr>
          <p:cNvSpPr txBox="1"/>
          <p:nvPr/>
        </p:nvSpPr>
        <p:spPr>
          <a:xfrm>
            <a:off x="6830794" y="1732257"/>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LOGICA DE NEGOCIO</a:t>
            </a:r>
          </a:p>
        </p:txBody>
      </p:sp>
      <p:sp>
        <p:nvSpPr>
          <p:cNvPr id="9" name="TextBox 8">
            <a:extLst>
              <a:ext uri="{FF2B5EF4-FFF2-40B4-BE49-F238E27FC236}">
                <a16:creationId xmlns:a16="http://schemas.microsoft.com/office/drawing/2014/main" id="{EF20AFDD-6833-8980-9354-8453095E8E61}"/>
              </a:ext>
            </a:extLst>
          </p:cNvPr>
          <p:cNvSpPr txBox="1"/>
          <p:nvPr/>
        </p:nvSpPr>
        <p:spPr>
          <a:xfrm>
            <a:off x="9132582" y="1730116"/>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DE PRESENTACION</a:t>
            </a:r>
          </a:p>
        </p:txBody>
      </p:sp>
      <p:sp>
        <p:nvSpPr>
          <p:cNvPr id="11" name="Abgerundetes Rechteck 24">
            <a:extLst>
              <a:ext uri="{FF2B5EF4-FFF2-40B4-BE49-F238E27FC236}">
                <a16:creationId xmlns:a16="http://schemas.microsoft.com/office/drawing/2014/main" id="{CF4F4A7D-09D8-239B-9E0B-318F02E21A8B}"/>
              </a:ext>
            </a:extLst>
          </p:cNvPr>
          <p:cNvSpPr/>
          <p:nvPr/>
        </p:nvSpPr>
        <p:spPr>
          <a:xfrm>
            <a:off x="2260509" y="4327417"/>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BentonSans Book " charset="0"/>
                <a:cs typeface="BentonSans Book " charset="0"/>
              </a:rPr>
              <a:t>LOCAL</a:t>
            </a:r>
            <a:endPar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endParaRPr>
          </a:p>
        </p:txBody>
      </p:sp>
    </p:spTree>
    <p:extLst>
      <p:ext uri="{BB962C8B-B14F-4D97-AF65-F5344CB8AC3E}">
        <p14:creationId xmlns:p14="http://schemas.microsoft.com/office/powerpoint/2010/main" val="1977039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7A0DBF-C551-DAB6-71D1-9FF456E2680E}"/>
              </a:ext>
            </a:extLst>
          </p:cNvPr>
          <p:cNvPicPr>
            <a:picLocks noChangeAspect="1"/>
          </p:cNvPicPr>
          <p:nvPr/>
        </p:nvPicPr>
        <p:blipFill>
          <a:blip r:embed="rId3"/>
          <a:stretch>
            <a:fillRect/>
          </a:stretch>
        </p:blipFill>
        <p:spPr>
          <a:xfrm>
            <a:off x="309461" y="2694619"/>
            <a:ext cx="1653750" cy="3429000"/>
          </a:xfrm>
          <a:prstGeom prst="rect">
            <a:avLst/>
          </a:prstGeom>
        </p:spPr>
      </p:pic>
      <p:pic>
        <p:nvPicPr>
          <p:cNvPr id="6" name="Picture 5">
            <a:extLst>
              <a:ext uri="{FF2B5EF4-FFF2-40B4-BE49-F238E27FC236}">
                <a16:creationId xmlns:a16="http://schemas.microsoft.com/office/drawing/2014/main" id="{8D4CBA9C-0466-EFAA-CC89-947578C87D3F}"/>
              </a:ext>
            </a:extLst>
          </p:cNvPr>
          <p:cNvPicPr>
            <a:picLocks noChangeAspect="1"/>
          </p:cNvPicPr>
          <p:nvPr/>
        </p:nvPicPr>
        <p:blipFill>
          <a:blip r:embed="rId4"/>
          <a:stretch>
            <a:fillRect/>
          </a:stretch>
        </p:blipFill>
        <p:spPr>
          <a:xfrm>
            <a:off x="1963212" y="2698195"/>
            <a:ext cx="1653750" cy="3429001"/>
          </a:xfrm>
          <a:prstGeom prst="rect">
            <a:avLst/>
          </a:prstGeom>
        </p:spPr>
      </p:pic>
      <p:pic>
        <p:nvPicPr>
          <p:cNvPr id="7" name="Picture 6">
            <a:extLst>
              <a:ext uri="{FF2B5EF4-FFF2-40B4-BE49-F238E27FC236}">
                <a16:creationId xmlns:a16="http://schemas.microsoft.com/office/drawing/2014/main" id="{54518D20-B002-E7F3-292F-D201D1F4149A}"/>
              </a:ext>
            </a:extLst>
          </p:cNvPr>
          <p:cNvPicPr>
            <a:picLocks noChangeAspect="1"/>
          </p:cNvPicPr>
          <p:nvPr/>
        </p:nvPicPr>
        <p:blipFill>
          <a:blip r:embed="rId5"/>
          <a:stretch>
            <a:fillRect/>
          </a:stretch>
        </p:blipFill>
        <p:spPr>
          <a:xfrm>
            <a:off x="3616962" y="2701770"/>
            <a:ext cx="1653751" cy="3429002"/>
          </a:xfrm>
          <a:prstGeom prst="rect">
            <a:avLst/>
          </a:prstGeom>
        </p:spPr>
      </p:pic>
      <p:pic>
        <p:nvPicPr>
          <p:cNvPr id="8" name="Picture 7">
            <a:extLst>
              <a:ext uri="{FF2B5EF4-FFF2-40B4-BE49-F238E27FC236}">
                <a16:creationId xmlns:a16="http://schemas.microsoft.com/office/drawing/2014/main" id="{833FFB5E-B9AE-1AEA-868F-6A77808404BD}"/>
              </a:ext>
            </a:extLst>
          </p:cNvPr>
          <p:cNvPicPr>
            <a:picLocks noChangeAspect="1"/>
          </p:cNvPicPr>
          <p:nvPr/>
        </p:nvPicPr>
        <p:blipFill>
          <a:blip r:embed="rId6"/>
          <a:stretch>
            <a:fillRect/>
          </a:stretch>
        </p:blipFill>
        <p:spPr>
          <a:xfrm>
            <a:off x="6914938" y="2701770"/>
            <a:ext cx="1653750" cy="3429001"/>
          </a:xfrm>
          <a:prstGeom prst="rect">
            <a:avLst/>
          </a:prstGeom>
        </p:spPr>
      </p:pic>
      <p:pic>
        <p:nvPicPr>
          <p:cNvPr id="10" name="Picture 9">
            <a:extLst>
              <a:ext uri="{FF2B5EF4-FFF2-40B4-BE49-F238E27FC236}">
                <a16:creationId xmlns:a16="http://schemas.microsoft.com/office/drawing/2014/main" id="{8BA2F467-95E7-9C3E-7FA1-96962019FFC9}"/>
              </a:ext>
            </a:extLst>
          </p:cNvPr>
          <p:cNvPicPr>
            <a:picLocks noChangeAspect="1"/>
          </p:cNvPicPr>
          <p:nvPr/>
        </p:nvPicPr>
        <p:blipFill>
          <a:blip r:embed="rId7"/>
          <a:stretch>
            <a:fillRect/>
          </a:stretch>
        </p:blipFill>
        <p:spPr>
          <a:xfrm>
            <a:off x="6657543" y="260648"/>
            <a:ext cx="3370566" cy="1224136"/>
          </a:xfrm>
          <a:prstGeom prst="rect">
            <a:avLst/>
          </a:prstGeom>
        </p:spPr>
      </p:pic>
      <p:pic>
        <p:nvPicPr>
          <p:cNvPr id="11" name="Picture 10">
            <a:extLst>
              <a:ext uri="{FF2B5EF4-FFF2-40B4-BE49-F238E27FC236}">
                <a16:creationId xmlns:a16="http://schemas.microsoft.com/office/drawing/2014/main" id="{3E215559-F809-EBBC-3AB6-6BD0383B9C47}"/>
              </a:ext>
            </a:extLst>
          </p:cNvPr>
          <p:cNvPicPr>
            <a:picLocks noChangeAspect="1"/>
          </p:cNvPicPr>
          <p:nvPr/>
        </p:nvPicPr>
        <p:blipFill>
          <a:blip r:embed="rId8"/>
          <a:stretch>
            <a:fillRect/>
          </a:stretch>
        </p:blipFill>
        <p:spPr>
          <a:xfrm>
            <a:off x="5268889" y="2701770"/>
            <a:ext cx="1653750" cy="3429001"/>
          </a:xfrm>
          <a:prstGeom prst="rect">
            <a:avLst/>
          </a:prstGeom>
        </p:spPr>
      </p:pic>
      <p:pic>
        <p:nvPicPr>
          <p:cNvPr id="12" name="Picture 11">
            <a:extLst>
              <a:ext uri="{FF2B5EF4-FFF2-40B4-BE49-F238E27FC236}">
                <a16:creationId xmlns:a16="http://schemas.microsoft.com/office/drawing/2014/main" id="{E7BD7475-200F-80AE-2AAC-F158B8B1BD33}"/>
              </a:ext>
            </a:extLst>
          </p:cNvPr>
          <p:cNvPicPr>
            <a:picLocks noChangeAspect="1"/>
          </p:cNvPicPr>
          <p:nvPr/>
        </p:nvPicPr>
        <p:blipFill>
          <a:blip r:embed="rId9"/>
          <a:stretch>
            <a:fillRect/>
          </a:stretch>
        </p:blipFill>
        <p:spPr>
          <a:xfrm>
            <a:off x="10180613" y="2701769"/>
            <a:ext cx="1657199" cy="3436152"/>
          </a:xfrm>
          <a:prstGeom prst="rect">
            <a:avLst/>
          </a:prstGeom>
        </p:spPr>
      </p:pic>
      <p:pic>
        <p:nvPicPr>
          <p:cNvPr id="13" name="Picture 12">
            <a:extLst>
              <a:ext uri="{FF2B5EF4-FFF2-40B4-BE49-F238E27FC236}">
                <a16:creationId xmlns:a16="http://schemas.microsoft.com/office/drawing/2014/main" id="{F51AF8C8-08A7-CA64-A4E4-54B9D7CADA9C}"/>
              </a:ext>
            </a:extLst>
          </p:cNvPr>
          <p:cNvPicPr>
            <a:picLocks noChangeAspect="1"/>
          </p:cNvPicPr>
          <p:nvPr/>
        </p:nvPicPr>
        <p:blipFill>
          <a:blip r:embed="rId10"/>
          <a:stretch>
            <a:fillRect/>
          </a:stretch>
        </p:blipFill>
        <p:spPr>
          <a:xfrm>
            <a:off x="8566864" y="2701769"/>
            <a:ext cx="1619022" cy="3421849"/>
          </a:xfrm>
          <a:prstGeom prst="rect">
            <a:avLst/>
          </a:prstGeom>
        </p:spPr>
      </p:pic>
      <p:cxnSp>
        <p:nvCxnSpPr>
          <p:cNvPr id="15" name="Straight Arrow Connector 14">
            <a:extLst>
              <a:ext uri="{FF2B5EF4-FFF2-40B4-BE49-F238E27FC236}">
                <a16:creationId xmlns:a16="http://schemas.microsoft.com/office/drawing/2014/main" id="{11BB675D-366E-E747-0978-E942DA1B3AE2}"/>
              </a:ext>
            </a:extLst>
          </p:cNvPr>
          <p:cNvCxnSpPr>
            <a:cxnSpLocks/>
            <a:endCxn id="11" idx="0"/>
          </p:cNvCxnSpPr>
          <p:nvPr/>
        </p:nvCxnSpPr>
        <p:spPr>
          <a:xfrm flipH="1">
            <a:off x="6095764" y="1340768"/>
            <a:ext cx="826875" cy="1361002"/>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490021-EF1A-EA3E-40CA-7C5C55A74A66}"/>
              </a:ext>
            </a:extLst>
          </p:cNvPr>
          <p:cNvCxnSpPr>
            <a:cxnSpLocks/>
            <a:endCxn id="8" idx="0"/>
          </p:cNvCxnSpPr>
          <p:nvPr/>
        </p:nvCxnSpPr>
        <p:spPr>
          <a:xfrm>
            <a:off x="7585760" y="1340768"/>
            <a:ext cx="156053" cy="1361002"/>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C56FB58-B6FB-AAA2-65F8-5300F17917DA}"/>
              </a:ext>
            </a:extLst>
          </p:cNvPr>
          <p:cNvCxnSpPr>
            <a:cxnSpLocks/>
            <a:endCxn id="13" idx="0"/>
          </p:cNvCxnSpPr>
          <p:nvPr/>
        </p:nvCxnSpPr>
        <p:spPr>
          <a:xfrm>
            <a:off x="8153601" y="1340768"/>
            <a:ext cx="1222774" cy="1361001"/>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45D39C2-0775-77DE-24B8-FB195C0D2248}"/>
              </a:ext>
            </a:extLst>
          </p:cNvPr>
          <p:cNvCxnSpPr>
            <a:cxnSpLocks/>
            <a:endCxn id="12" idx="0"/>
          </p:cNvCxnSpPr>
          <p:nvPr/>
        </p:nvCxnSpPr>
        <p:spPr>
          <a:xfrm>
            <a:off x="9768825" y="773725"/>
            <a:ext cx="1240388" cy="1928044"/>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377F355A-5465-E4F3-9FFE-F2C9FEEC0178}"/>
              </a:ext>
            </a:extLst>
          </p:cNvPr>
          <p:cNvPicPr>
            <a:picLocks noChangeAspect="1"/>
          </p:cNvPicPr>
          <p:nvPr/>
        </p:nvPicPr>
        <p:blipFill>
          <a:blip r:embed="rId11"/>
          <a:stretch>
            <a:fillRect/>
          </a:stretch>
        </p:blipFill>
        <p:spPr>
          <a:xfrm>
            <a:off x="3398701" y="864928"/>
            <a:ext cx="2654110" cy="619856"/>
          </a:xfrm>
          <a:prstGeom prst="rect">
            <a:avLst/>
          </a:prstGeom>
        </p:spPr>
      </p:pic>
      <p:cxnSp>
        <p:nvCxnSpPr>
          <p:cNvPr id="31" name="Straight Arrow Connector 30">
            <a:extLst>
              <a:ext uri="{FF2B5EF4-FFF2-40B4-BE49-F238E27FC236}">
                <a16:creationId xmlns:a16="http://schemas.microsoft.com/office/drawing/2014/main" id="{D38A2534-D2AC-024D-64A0-F042B0B3D239}"/>
              </a:ext>
            </a:extLst>
          </p:cNvPr>
          <p:cNvCxnSpPr>
            <a:cxnSpLocks/>
            <a:endCxn id="7" idx="0"/>
          </p:cNvCxnSpPr>
          <p:nvPr/>
        </p:nvCxnSpPr>
        <p:spPr>
          <a:xfrm>
            <a:off x="3990223" y="1220999"/>
            <a:ext cx="453615" cy="1480771"/>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Donut 33">
            <a:extLst>
              <a:ext uri="{FF2B5EF4-FFF2-40B4-BE49-F238E27FC236}">
                <a16:creationId xmlns:a16="http://schemas.microsoft.com/office/drawing/2014/main" id="{33D8A1A5-0708-3B84-E002-F6C13C012FBC}"/>
              </a:ext>
            </a:extLst>
          </p:cNvPr>
          <p:cNvSpPr/>
          <p:nvPr/>
        </p:nvSpPr>
        <p:spPr bwMode="gray">
          <a:xfrm>
            <a:off x="3653106" y="700099"/>
            <a:ext cx="588327" cy="567043"/>
          </a:xfrm>
          <a:prstGeom prst="donut">
            <a:avLst>
              <a:gd name="adj" fmla="val 8604"/>
            </a:avLst>
          </a:prstGeom>
          <a:solidFill>
            <a:srgbClr val="FF0000"/>
          </a:solid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36" name="Straight Arrow Connector 35">
            <a:extLst>
              <a:ext uri="{FF2B5EF4-FFF2-40B4-BE49-F238E27FC236}">
                <a16:creationId xmlns:a16="http://schemas.microsoft.com/office/drawing/2014/main" id="{C2B59867-9DA0-89CF-1CB2-4B1776EE84AB}"/>
              </a:ext>
            </a:extLst>
          </p:cNvPr>
          <p:cNvCxnSpPr>
            <a:cxnSpLocks/>
          </p:cNvCxnSpPr>
          <p:nvPr/>
        </p:nvCxnSpPr>
        <p:spPr>
          <a:xfrm flipH="1" flipV="1">
            <a:off x="2646505" y="4941168"/>
            <a:ext cx="648792" cy="1327541"/>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958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77F355A-5465-E4F3-9FFE-F2C9FEEC0178}"/>
              </a:ext>
            </a:extLst>
          </p:cNvPr>
          <p:cNvPicPr>
            <a:picLocks noChangeAspect="1"/>
          </p:cNvPicPr>
          <p:nvPr/>
        </p:nvPicPr>
        <p:blipFill>
          <a:blip r:embed="rId2"/>
          <a:stretch>
            <a:fillRect/>
          </a:stretch>
        </p:blipFill>
        <p:spPr>
          <a:xfrm>
            <a:off x="3398701" y="864928"/>
            <a:ext cx="2654110" cy="619856"/>
          </a:xfrm>
          <a:prstGeom prst="rect">
            <a:avLst/>
          </a:prstGeom>
        </p:spPr>
      </p:pic>
      <p:cxnSp>
        <p:nvCxnSpPr>
          <p:cNvPr id="31" name="Straight Arrow Connector 30">
            <a:extLst>
              <a:ext uri="{FF2B5EF4-FFF2-40B4-BE49-F238E27FC236}">
                <a16:creationId xmlns:a16="http://schemas.microsoft.com/office/drawing/2014/main" id="{D38A2534-D2AC-024D-64A0-F042B0B3D239}"/>
              </a:ext>
            </a:extLst>
          </p:cNvPr>
          <p:cNvCxnSpPr>
            <a:cxnSpLocks/>
          </p:cNvCxnSpPr>
          <p:nvPr/>
        </p:nvCxnSpPr>
        <p:spPr>
          <a:xfrm flipH="1">
            <a:off x="4443838" y="1238454"/>
            <a:ext cx="323857" cy="1463316"/>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Donut 33">
            <a:extLst>
              <a:ext uri="{FF2B5EF4-FFF2-40B4-BE49-F238E27FC236}">
                <a16:creationId xmlns:a16="http://schemas.microsoft.com/office/drawing/2014/main" id="{33D8A1A5-0708-3B84-E002-F6C13C012FBC}"/>
              </a:ext>
            </a:extLst>
          </p:cNvPr>
          <p:cNvSpPr/>
          <p:nvPr/>
        </p:nvSpPr>
        <p:spPr bwMode="gray">
          <a:xfrm>
            <a:off x="4430578" y="717554"/>
            <a:ext cx="588327" cy="567043"/>
          </a:xfrm>
          <a:prstGeom prst="donut">
            <a:avLst>
              <a:gd name="adj" fmla="val 8604"/>
            </a:avLst>
          </a:prstGeom>
          <a:solidFill>
            <a:srgbClr val="FF0000"/>
          </a:solid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id="{95C33578-2EC8-5E9E-F99E-A793BE7BDA57}"/>
              </a:ext>
            </a:extLst>
          </p:cNvPr>
          <p:cNvPicPr>
            <a:picLocks noChangeAspect="1"/>
          </p:cNvPicPr>
          <p:nvPr/>
        </p:nvPicPr>
        <p:blipFill>
          <a:blip r:embed="rId3"/>
          <a:stretch>
            <a:fillRect/>
          </a:stretch>
        </p:blipFill>
        <p:spPr>
          <a:xfrm>
            <a:off x="3613514" y="2701769"/>
            <a:ext cx="1657199" cy="3436152"/>
          </a:xfrm>
          <a:prstGeom prst="rect">
            <a:avLst/>
          </a:prstGeom>
        </p:spPr>
      </p:pic>
    </p:spTree>
    <p:extLst>
      <p:ext uri="{BB962C8B-B14F-4D97-AF65-F5344CB8AC3E}">
        <p14:creationId xmlns:p14="http://schemas.microsoft.com/office/powerpoint/2010/main" val="3175310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09C113-0D28-CC3B-4985-9DF3B4C4430B}"/>
              </a:ext>
            </a:extLst>
          </p:cNvPr>
          <p:cNvPicPr>
            <a:picLocks noChangeAspect="1"/>
          </p:cNvPicPr>
          <p:nvPr/>
        </p:nvPicPr>
        <p:blipFill>
          <a:blip r:embed="rId2"/>
          <a:stretch>
            <a:fillRect/>
          </a:stretch>
        </p:blipFill>
        <p:spPr>
          <a:xfrm>
            <a:off x="8544256" y="176137"/>
            <a:ext cx="2648278" cy="2221970"/>
          </a:xfrm>
          <a:prstGeom prst="rect">
            <a:avLst/>
          </a:prstGeom>
        </p:spPr>
      </p:pic>
      <p:pic>
        <p:nvPicPr>
          <p:cNvPr id="4" name="Picture 3">
            <a:extLst>
              <a:ext uri="{FF2B5EF4-FFF2-40B4-BE49-F238E27FC236}">
                <a16:creationId xmlns:a16="http://schemas.microsoft.com/office/drawing/2014/main" id="{97912185-F06F-36CC-2A54-E66F6AEBE607}"/>
              </a:ext>
            </a:extLst>
          </p:cNvPr>
          <p:cNvPicPr>
            <a:picLocks noChangeAspect="1"/>
          </p:cNvPicPr>
          <p:nvPr/>
        </p:nvPicPr>
        <p:blipFill>
          <a:blip r:embed="rId3"/>
          <a:stretch>
            <a:fillRect/>
          </a:stretch>
        </p:blipFill>
        <p:spPr>
          <a:xfrm>
            <a:off x="3613513" y="2701768"/>
            <a:ext cx="1657200" cy="3436153"/>
          </a:xfrm>
          <a:prstGeom prst="rect">
            <a:avLst/>
          </a:prstGeom>
        </p:spPr>
      </p:pic>
      <p:pic>
        <p:nvPicPr>
          <p:cNvPr id="30" name="Picture 29">
            <a:extLst>
              <a:ext uri="{FF2B5EF4-FFF2-40B4-BE49-F238E27FC236}">
                <a16:creationId xmlns:a16="http://schemas.microsoft.com/office/drawing/2014/main" id="{377F355A-5465-E4F3-9FFE-F2C9FEEC0178}"/>
              </a:ext>
            </a:extLst>
          </p:cNvPr>
          <p:cNvPicPr>
            <a:picLocks noChangeAspect="1"/>
          </p:cNvPicPr>
          <p:nvPr/>
        </p:nvPicPr>
        <p:blipFill>
          <a:blip r:embed="rId4"/>
          <a:stretch>
            <a:fillRect/>
          </a:stretch>
        </p:blipFill>
        <p:spPr>
          <a:xfrm>
            <a:off x="3398701" y="864928"/>
            <a:ext cx="2654110" cy="619856"/>
          </a:xfrm>
          <a:prstGeom prst="rect">
            <a:avLst/>
          </a:prstGeom>
        </p:spPr>
      </p:pic>
      <p:cxnSp>
        <p:nvCxnSpPr>
          <p:cNvPr id="31" name="Straight Arrow Connector 30">
            <a:extLst>
              <a:ext uri="{FF2B5EF4-FFF2-40B4-BE49-F238E27FC236}">
                <a16:creationId xmlns:a16="http://schemas.microsoft.com/office/drawing/2014/main" id="{D38A2534-D2AC-024D-64A0-F042B0B3D239}"/>
              </a:ext>
            </a:extLst>
          </p:cNvPr>
          <p:cNvCxnSpPr>
            <a:cxnSpLocks/>
            <a:endCxn id="4" idx="0"/>
          </p:cNvCxnSpPr>
          <p:nvPr/>
        </p:nvCxnSpPr>
        <p:spPr>
          <a:xfrm flipH="1">
            <a:off x="4442113" y="1233652"/>
            <a:ext cx="908963" cy="1468116"/>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Donut 33">
            <a:extLst>
              <a:ext uri="{FF2B5EF4-FFF2-40B4-BE49-F238E27FC236}">
                <a16:creationId xmlns:a16="http://schemas.microsoft.com/office/drawing/2014/main" id="{33D8A1A5-0708-3B84-E002-F6C13C012FBC}"/>
              </a:ext>
            </a:extLst>
          </p:cNvPr>
          <p:cNvSpPr/>
          <p:nvPr/>
        </p:nvSpPr>
        <p:spPr bwMode="gray">
          <a:xfrm>
            <a:off x="5161483" y="720079"/>
            <a:ext cx="588327" cy="567043"/>
          </a:xfrm>
          <a:prstGeom prst="donut">
            <a:avLst>
              <a:gd name="adj" fmla="val 8604"/>
            </a:avLst>
          </a:prstGeom>
          <a:solidFill>
            <a:srgbClr val="FF0000"/>
          </a:solid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Picture 5">
            <a:extLst>
              <a:ext uri="{FF2B5EF4-FFF2-40B4-BE49-F238E27FC236}">
                <a16:creationId xmlns:a16="http://schemas.microsoft.com/office/drawing/2014/main" id="{E1B0D508-ECC5-B3D1-7BE7-345158DF52E0}"/>
              </a:ext>
            </a:extLst>
          </p:cNvPr>
          <p:cNvPicPr>
            <a:picLocks noChangeAspect="1"/>
          </p:cNvPicPr>
          <p:nvPr/>
        </p:nvPicPr>
        <p:blipFill>
          <a:blip r:embed="rId5"/>
          <a:stretch>
            <a:fillRect/>
          </a:stretch>
        </p:blipFill>
        <p:spPr>
          <a:xfrm>
            <a:off x="5268986" y="2701767"/>
            <a:ext cx="1657201" cy="3436156"/>
          </a:xfrm>
          <a:prstGeom prst="rect">
            <a:avLst/>
          </a:prstGeom>
        </p:spPr>
      </p:pic>
      <p:pic>
        <p:nvPicPr>
          <p:cNvPr id="7" name="Picture 6">
            <a:extLst>
              <a:ext uri="{FF2B5EF4-FFF2-40B4-BE49-F238E27FC236}">
                <a16:creationId xmlns:a16="http://schemas.microsoft.com/office/drawing/2014/main" id="{ABAEBADC-3182-BC04-316C-11B9374707A4}"/>
              </a:ext>
            </a:extLst>
          </p:cNvPr>
          <p:cNvPicPr>
            <a:picLocks noChangeAspect="1"/>
          </p:cNvPicPr>
          <p:nvPr/>
        </p:nvPicPr>
        <p:blipFill>
          <a:blip r:embed="rId6"/>
          <a:stretch>
            <a:fillRect/>
          </a:stretch>
        </p:blipFill>
        <p:spPr>
          <a:xfrm>
            <a:off x="6926186" y="2701766"/>
            <a:ext cx="1655474" cy="3432575"/>
          </a:xfrm>
          <a:prstGeom prst="rect">
            <a:avLst/>
          </a:prstGeom>
        </p:spPr>
      </p:pic>
      <p:cxnSp>
        <p:nvCxnSpPr>
          <p:cNvPr id="10" name="Straight Arrow Connector 9">
            <a:extLst>
              <a:ext uri="{FF2B5EF4-FFF2-40B4-BE49-F238E27FC236}">
                <a16:creationId xmlns:a16="http://schemas.microsoft.com/office/drawing/2014/main" id="{4B974D77-A977-9876-A768-DB98ECC5D676}"/>
              </a:ext>
            </a:extLst>
          </p:cNvPr>
          <p:cNvCxnSpPr>
            <a:cxnSpLocks/>
            <a:endCxn id="7" idx="0"/>
          </p:cNvCxnSpPr>
          <p:nvPr/>
        </p:nvCxnSpPr>
        <p:spPr>
          <a:xfrm flipH="1">
            <a:off x="7753923" y="1664049"/>
            <a:ext cx="997561" cy="103771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CEDF69B-1797-257E-7CD0-4CBE95744EFE}"/>
              </a:ext>
            </a:extLst>
          </p:cNvPr>
          <p:cNvPicPr>
            <a:picLocks noChangeAspect="1"/>
          </p:cNvPicPr>
          <p:nvPr/>
        </p:nvPicPr>
        <p:blipFill>
          <a:blip r:embed="rId7"/>
          <a:stretch>
            <a:fillRect/>
          </a:stretch>
        </p:blipFill>
        <p:spPr>
          <a:xfrm>
            <a:off x="9765357" y="2701765"/>
            <a:ext cx="1655474" cy="3432575"/>
          </a:xfrm>
          <a:prstGeom prst="rect">
            <a:avLst/>
          </a:prstGeom>
        </p:spPr>
      </p:pic>
      <p:cxnSp>
        <p:nvCxnSpPr>
          <p:cNvPr id="13" name="Straight Arrow Connector 12">
            <a:extLst>
              <a:ext uri="{FF2B5EF4-FFF2-40B4-BE49-F238E27FC236}">
                <a16:creationId xmlns:a16="http://schemas.microsoft.com/office/drawing/2014/main" id="{5B93D3E1-AC5C-758D-9D20-006101852966}"/>
              </a:ext>
            </a:extLst>
          </p:cNvPr>
          <p:cNvCxnSpPr>
            <a:cxnSpLocks/>
            <a:endCxn id="8" idx="0"/>
          </p:cNvCxnSpPr>
          <p:nvPr/>
        </p:nvCxnSpPr>
        <p:spPr>
          <a:xfrm>
            <a:off x="9868395" y="2060848"/>
            <a:ext cx="724699" cy="64091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169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Estructura de Paquetes en una aplicación de Spring Boot - Home">
            <a:extLst>
              <a:ext uri="{FF2B5EF4-FFF2-40B4-BE49-F238E27FC236}">
                <a16:creationId xmlns:a16="http://schemas.microsoft.com/office/drawing/2014/main" id="{FA290E3E-935E-9768-C0BA-B8C092CFFB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02" r="62413"/>
          <a:stretch/>
        </p:blipFill>
        <p:spPr bwMode="auto">
          <a:xfrm>
            <a:off x="6241603" y="1412776"/>
            <a:ext cx="1166501" cy="184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524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D15256-0967-21AE-C773-6E483C007C18}"/>
              </a:ext>
            </a:extLst>
          </p:cNvPr>
          <p:cNvSpPr txBox="1"/>
          <p:nvPr/>
        </p:nvSpPr>
        <p:spPr>
          <a:xfrm>
            <a:off x="1057027" y="1052736"/>
            <a:ext cx="6103620" cy="4339650"/>
          </a:xfrm>
          <a:prstGeom prst="rect">
            <a:avLst/>
          </a:prstGeom>
          <a:noFill/>
        </p:spPr>
        <p:txBody>
          <a:bodyPr wrap="square">
            <a:spAutoFit/>
          </a:bodyPr>
          <a:lstStyle/>
          <a:p>
            <a:r>
              <a:rPr lang="en-PE" sz="1200" dirty="0"/>
              <a:t>ICONS formato PNG (.png)</a:t>
            </a:r>
          </a:p>
          <a:p>
            <a:endParaRPr lang="en-PE" sz="1200" dirty="0"/>
          </a:p>
          <a:p>
            <a:r>
              <a:rPr lang="en-PE" sz="1200" dirty="0"/>
              <a:t>DIMENSIONES:</a:t>
            </a:r>
          </a:p>
          <a:p>
            <a:r>
              <a:rPr lang="en-PE" sz="1200" dirty="0"/>
              <a:t>20 x 20</a:t>
            </a:r>
          </a:p>
          <a:p>
            <a:r>
              <a:rPr lang="en-PE" sz="1200" dirty="0"/>
              <a:t>29 x 29</a:t>
            </a:r>
          </a:p>
          <a:p>
            <a:r>
              <a:rPr lang="en-PE" sz="1200" dirty="0"/>
              <a:t>40 x 40</a:t>
            </a:r>
          </a:p>
          <a:p>
            <a:r>
              <a:rPr lang="en-PE" sz="1200" dirty="0"/>
              <a:t>48 x 48</a:t>
            </a:r>
          </a:p>
          <a:p>
            <a:r>
              <a:rPr lang="en-PE" sz="1200" dirty="0"/>
              <a:t>58 x 58</a:t>
            </a:r>
          </a:p>
          <a:p>
            <a:r>
              <a:rPr lang="en-PE" sz="1200" dirty="0"/>
              <a:t>60 x 60</a:t>
            </a:r>
          </a:p>
          <a:p>
            <a:r>
              <a:rPr lang="en-PE" sz="1200" dirty="0"/>
              <a:t>72 x 72</a:t>
            </a:r>
          </a:p>
          <a:p>
            <a:r>
              <a:rPr lang="en-PE" sz="1200" dirty="0"/>
              <a:t>76 x 76</a:t>
            </a:r>
          </a:p>
          <a:p>
            <a:r>
              <a:rPr lang="en-PE" sz="1200" dirty="0"/>
              <a:t>80 x 80</a:t>
            </a:r>
          </a:p>
          <a:p>
            <a:r>
              <a:rPr lang="en-PE" sz="1200" dirty="0"/>
              <a:t>87 x 87</a:t>
            </a:r>
          </a:p>
          <a:p>
            <a:r>
              <a:rPr lang="en-PE" sz="1200" dirty="0"/>
              <a:t>96 x 96</a:t>
            </a:r>
          </a:p>
          <a:p>
            <a:r>
              <a:rPr lang="en-PE" sz="1200" dirty="0"/>
              <a:t>120 x 120</a:t>
            </a:r>
          </a:p>
          <a:p>
            <a:r>
              <a:rPr lang="en-PE" sz="1200" dirty="0"/>
              <a:t>144 x 144</a:t>
            </a:r>
          </a:p>
          <a:p>
            <a:r>
              <a:rPr lang="en-PE" sz="1200" dirty="0"/>
              <a:t>152 x 152</a:t>
            </a:r>
          </a:p>
          <a:p>
            <a:r>
              <a:rPr lang="en-PE" sz="1200" dirty="0"/>
              <a:t>167 x 167</a:t>
            </a:r>
          </a:p>
          <a:p>
            <a:r>
              <a:rPr lang="en-PE" sz="1200" dirty="0"/>
              <a:t>180 x 180</a:t>
            </a:r>
          </a:p>
          <a:p>
            <a:r>
              <a:rPr lang="en-PE" sz="1200" dirty="0"/>
              <a:t>192 x 192</a:t>
            </a:r>
          </a:p>
          <a:p>
            <a:r>
              <a:rPr lang="en-PE" sz="1200" dirty="0"/>
              <a:t>300 x 300</a:t>
            </a:r>
          </a:p>
          <a:p>
            <a:r>
              <a:rPr lang="en-PE" sz="1200" dirty="0"/>
              <a:t>500 x 500</a:t>
            </a:r>
          </a:p>
          <a:p>
            <a:r>
              <a:rPr lang="en-PE" sz="1200" dirty="0"/>
              <a:t>1024 x 1024</a:t>
            </a:r>
          </a:p>
        </p:txBody>
      </p:sp>
      <p:pic>
        <p:nvPicPr>
          <p:cNvPr id="5" name="Picture 4">
            <a:extLst>
              <a:ext uri="{FF2B5EF4-FFF2-40B4-BE49-F238E27FC236}">
                <a16:creationId xmlns:a16="http://schemas.microsoft.com/office/drawing/2014/main" id="{84614A8B-EBF4-E7C9-5D0B-742492B92AFB}"/>
              </a:ext>
            </a:extLst>
          </p:cNvPr>
          <p:cNvPicPr>
            <a:picLocks noChangeAspect="1"/>
          </p:cNvPicPr>
          <p:nvPr/>
        </p:nvPicPr>
        <p:blipFill>
          <a:blip r:embed="rId2"/>
          <a:stretch>
            <a:fillRect/>
          </a:stretch>
        </p:blipFill>
        <p:spPr>
          <a:xfrm>
            <a:off x="6673651" y="1052736"/>
            <a:ext cx="2582809" cy="2582809"/>
          </a:xfrm>
          <a:prstGeom prst="rect">
            <a:avLst/>
          </a:prstGeom>
        </p:spPr>
      </p:pic>
    </p:spTree>
    <p:extLst>
      <p:ext uri="{BB962C8B-B14F-4D97-AF65-F5344CB8AC3E}">
        <p14:creationId xmlns:p14="http://schemas.microsoft.com/office/powerpoint/2010/main" val="3309827674"/>
      </p:ext>
    </p:extLst>
  </p:cSld>
  <p:clrMapOvr>
    <a:masterClrMapping/>
  </p:clrMapOvr>
</p:sld>
</file>

<file path=ppt/theme/theme1.xml><?xml version="1.0" encoding="utf-8"?>
<a:theme xmlns:a="http://schemas.openxmlformats.org/drawingml/2006/main" name="SAP_2017_16x9_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black_and_white.potx" id="{685D9224-93D8-40E8-B3C6-F3C909E47EF9}" vid="{641E2912-F194-46E3-9179-4EC53E6650A0}"/>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F24384FABC236469C9CD554DB414A52" ma:contentTypeVersion="6" ma:contentTypeDescription="Crear nuevo documento." ma:contentTypeScope="" ma:versionID="d3af030cebed37fa8cb1f21eb7cf2988">
  <xsd:schema xmlns:xsd="http://www.w3.org/2001/XMLSchema" xmlns:xs="http://www.w3.org/2001/XMLSchema" xmlns:p="http://schemas.microsoft.com/office/2006/metadata/properties" xmlns:ns2="2394d3b4-0180-4131-885a-ce664fdb0b5d" targetNamespace="http://schemas.microsoft.com/office/2006/metadata/properties" ma:root="true" ma:fieldsID="7c324caf8d8992a063802a0d2f7ebe23" ns2:_="">
    <xsd:import namespace="2394d3b4-0180-4131-885a-ce664fdb0b5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94d3b4-0180-4131-885a-ce664fdb0b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5400024-23D7-45C1-9D44-0D2EA73F9F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94d3b4-0180-4131-885a-ce664fdb0b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37AF1C-208D-4B94-85E3-58628191A4CD}">
  <ds:schemaRefs>
    <ds:schemaRef ds:uri="http://schemas.microsoft.com/sharepoint/v3/contenttype/forms"/>
  </ds:schemaRefs>
</ds:datastoreItem>
</file>

<file path=customXml/itemProps3.xml><?xml version="1.0" encoding="utf-8"?>
<ds:datastoreItem xmlns:ds="http://schemas.openxmlformats.org/officeDocument/2006/customXml" ds:itemID="{6024EC4B-66EC-43C6-8B5F-4BECDA00AF6B}">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2394d3b4-0180-4131-885a-ce664fdb0b5d"/>
    <ds:schemaRef ds:uri="http://www.w3.org/XML/1998/namespace"/>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{A7E9EDF0-B5FE-9643-9291-E5E48A56EBD6}tf10001122</Template>
  <TotalTime>7020</TotalTime>
  <Words>583</Words>
  <Application>Microsoft Macintosh PowerPoint</Application>
  <PresentationFormat>Custom</PresentationFormat>
  <Paragraphs>141</Paragraphs>
  <Slides>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Courier New</vt:lpstr>
      <vt:lpstr>Symbol</vt:lpstr>
      <vt:lpstr>wingdings</vt:lpstr>
      <vt:lpstr>wingdings</vt:lpstr>
      <vt:lpstr>SAP_2017_16x9_black and 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Christoph Liebig</Manager>
  <Company>SAP 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Cloud Platform Solution Diagrams &amp; Icons</dc:title>
  <dc:subject>SAP Cloud Platform Strategy &amp; PM</dc:subject>
  <dc:creator>Bertram Ganz;Olga Werner</dc:creator>
  <cp:keywords>pm, cloud, platform, scp, teched, roll-out, solution, architecture, diagram, icon, sap;guidelines</cp:keywords>
  <dc:description>version02</dc:description>
  <cp:lastModifiedBy>Elvis Percy Garcia Tincopa</cp:lastModifiedBy>
  <cp:revision>1056</cp:revision>
  <dcterms:created xsi:type="dcterms:W3CDTF">2015-10-14T11:21:43Z</dcterms:created>
  <dcterms:modified xsi:type="dcterms:W3CDTF">2022-10-18T06:20:51Z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ContentTypeId">
    <vt:lpwstr>0x010100FF24384FABC236469C9CD554DB414A52</vt:lpwstr>
  </property>
</Properties>
</file>